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63" r:id="rId4"/>
    <p:sldId id="259" r:id="rId5"/>
    <p:sldId id="268" r:id="rId6"/>
    <p:sldId id="276" r:id="rId7"/>
    <p:sldId id="280" r:id="rId8"/>
    <p:sldId id="271" r:id="rId9"/>
    <p:sldId id="272" r:id="rId10"/>
    <p:sldId id="273" r:id="rId11"/>
    <p:sldId id="274" r:id="rId12"/>
    <p:sldId id="284" r:id="rId13"/>
    <p:sldId id="286" r:id="rId14"/>
    <p:sldId id="291" r:id="rId15"/>
    <p:sldId id="293" r:id="rId16"/>
    <p:sldId id="299" r:id="rId17"/>
    <p:sldId id="307" r:id="rId18"/>
    <p:sldId id="306" r:id="rId19"/>
    <p:sldId id="304" r:id="rId20"/>
    <p:sldId id="305" r:id="rId21"/>
    <p:sldId id="300" r:id="rId22"/>
    <p:sldId id="308" r:id="rId23"/>
    <p:sldId id="309" r:id="rId24"/>
    <p:sldId id="301" r:id="rId25"/>
    <p:sldId id="303" r:id="rId26"/>
    <p:sldId id="310" r:id="rId27"/>
    <p:sldId id="302" r:id="rId28"/>
    <p:sldId id="312" r:id="rId29"/>
    <p:sldId id="314" r:id="rId30"/>
    <p:sldId id="313" r:id="rId31"/>
    <p:sldId id="31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62" autoAdjust="0"/>
    <p:restoredTop sz="95371" autoAdjust="0"/>
  </p:normalViewPr>
  <p:slideViewPr>
    <p:cSldViewPr snapToGrid="0">
      <p:cViewPr varScale="1">
        <p:scale>
          <a:sx n="74" d="100"/>
          <a:sy n="74" d="100"/>
        </p:scale>
        <p:origin x="8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59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C706A1-8263-48C8-827C-1A30DFACEFA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12F31952-2D42-45E7-9E9B-F8581D2ACD11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 smtClean="0"/>
            <a:t>Bridge</a:t>
          </a:r>
          <a:endParaRPr lang="en-IN" dirty="0"/>
        </a:p>
      </dgm:t>
    </dgm:pt>
    <dgm:pt modelId="{D39BC3EA-BC1D-4289-8169-15622878C5BC}" type="parTrans" cxnId="{CCA02E5C-9BD8-49B1-801A-7E0663BD2BAE}">
      <dgm:prSet/>
      <dgm:spPr/>
      <dgm:t>
        <a:bodyPr/>
        <a:lstStyle/>
        <a:p>
          <a:endParaRPr lang="en-IN"/>
        </a:p>
      </dgm:t>
    </dgm:pt>
    <dgm:pt modelId="{23486316-A31D-43DB-9687-94C7A43D5FEE}" type="sibTrans" cxnId="{CCA02E5C-9BD8-49B1-801A-7E0663BD2BAE}">
      <dgm:prSet/>
      <dgm:spPr/>
      <dgm:t>
        <a:bodyPr/>
        <a:lstStyle/>
        <a:p>
          <a:endParaRPr lang="en-IN"/>
        </a:p>
      </dgm:t>
    </dgm:pt>
    <dgm:pt modelId="{E41F99F3-024F-488F-AFE3-714E7E892DC6}" type="pres">
      <dgm:prSet presAssocID="{35C706A1-8263-48C8-827C-1A30DFACEFA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65BAE37E-4297-4221-80FC-59464F85453A}" type="pres">
      <dgm:prSet presAssocID="{12F31952-2D42-45E7-9E9B-F8581D2ACD11}" presName="hierRoot1" presStyleCnt="0">
        <dgm:presLayoutVars>
          <dgm:hierBranch val="init"/>
        </dgm:presLayoutVars>
      </dgm:prSet>
      <dgm:spPr/>
    </dgm:pt>
    <dgm:pt modelId="{9FEE71BB-8B0A-43A4-AAA3-5A8D8E67F912}" type="pres">
      <dgm:prSet presAssocID="{12F31952-2D42-45E7-9E9B-F8581D2ACD11}" presName="rootComposite1" presStyleCnt="0"/>
      <dgm:spPr/>
    </dgm:pt>
    <dgm:pt modelId="{62F8457D-235D-4DCE-AFE5-50DD9C2CCCE8}" type="pres">
      <dgm:prSet presAssocID="{12F31952-2D42-45E7-9E9B-F8581D2ACD11}" presName="rootText1" presStyleLbl="node0" presStyleIdx="0" presStyleCnt="1" custLinFactNeighborX="-73523" custLinFactNeighborY="1269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81F6623F-5D6C-4DC5-96BF-CD43C72CB40F}" type="pres">
      <dgm:prSet presAssocID="{12F31952-2D42-45E7-9E9B-F8581D2ACD11}" presName="rootConnector1" presStyleLbl="node1" presStyleIdx="0" presStyleCnt="0"/>
      <dgm:spPr/>
      <dgm:t>
        <a:bodyPr/>
        <a:lstStyle/>
        <a:p>
          <a:endParaRPr lang="en-IN"/>
        </a:p>
      </dgm:t>
    </dgm:pt>
    <dgm:pt modelId="{E2F02BAF-988F-4E30-BA00-2F2BB9247252}" type="pres">
      <dgm:prSet presAssocID="{12F31952-2D42-45E7-9E9B-F8581D2ACD11}" presName="hierChild2" presStyleCnt="0"/>
      <dgm:spPr/>
    </dgm:pt>
    <dgm:pt modelId="{BDCDF86D-0874-4FDE-B721-A62C5D463D0B}" type="pres">
      <dgm:prSet presAssocID="{12F31952-2D42-45E7-9E9B-F8581D2ACD11}" presName="hierChild3" presStyleCnt="0"/>
      <dgm:spPr/>
    </dgm:pt>
  </dgm:ptLst>
  <dgm:cxnLst>
    <dgm:cxn modelId="{89BCCD13-67BC-4733-B6EF-EBA0CB483EAE}" type="presOf" srcId="{12F31952-2D42-45E7-9E9B-F8581D2ACD11}" destId="{62F8457D-235D-4DCE-AFE5-50DD9C2CCCE8}" srcOrd="0" destOrd="0" presId="urn:microsoft.com/office/officeart/2005/8/layout/orgChart1"/>
    <dgm:cxn modelId="{CCA02E5C-9BD8-49B1-801A-7E0663BD2BAE}" srcId="{35C706A1-8263-48C8-827C-1A30DFACEFAF}" destId="{12F31952-2D42-45E7-9E9B-F8581D2ACD11}" srcOrd="0" destOrd="0" parTransId="{D39BC3EA-BC1D-4289-8169-15622878C5BC}" sibTransId="{23486316-A31D-43DB-9687-94C7A43D5FEE}"/>
    <dgm:cxn modelId="{A59DE681-282D-4CAF-96B1-8B5B00497947}" type="presOf" srcId="{35C706A1-8263-48C8-827C-1A30DFACEFAF}" destId="{E41F99F3-024F-488F-AFE3-714E7E892DC6}" srcOrd="0" destOrd="0" presId="urn:microsoft.com/office/officeart/2005/8/layout/orgChart1"/>
    <dgm:cxn modelId="{9CF69440-C508-4632-A97F-3FA7241AC464}" type="presOf" srcId="{12F31952-2D42-45E7-9E9B-F8581D2ACD11}" destId="{81F6623F-5D6C-4DC5-96BF-CD43C72CB40F}" srcOrd="1" destOrd="0" presId="urn:microsoft.com/office/officeart/2005/8/layout/orgChart1"/>
    <dgm:cxn modelId="{D8C4779F-67A5-45C7-B8F5-9A318162D899}" type="presParOf" srcId="{E41F99F3-024F-488F-AFE3-714E7E892DC6}" destId="{65BAE37E-4297-4221-80FC-59464F85453A}" srcOrd="0" destOrd="0" presId="urn:microsoft.com/office/officeart/2005/8/layout/orgChart1"/>
    <dgm:cxn modelId="{468D5572-84FC-4C19-858C-33A823BC2625}" type="presParOf" srcId="{65BAE37E-4297-4221-80FC-59464F85453A}" destId="{9FEE71BB-8B0A-43A4-AAA3-5A8D8E67F912}" srcOrd="0" destOrd="0" presId="urn:microsoft.com/office/officeart/2005/8/layout/orgChart1"/>
    <dgm:cxn modelId="{251B452E-FD5B-4528-94EB-F981681A2C3C}" type="presParOf" srcId="{9FEE71BB-8B0A-43A4-AAA3-5A8D8E67F912}" destId="{62F8457D-235D-4DCE-AFE5-50DD9C2CCCE8}" srcOrd="0" destOrd="0" presId="urn:microsoft.com/office/officeart/2005/8/layout/orgChart1"/>
    <dgm:cxn modelId="{751452C7-8A6D-4AB7-B292-2F83011B8F46}" type="presParOf" srcId="{9FEE71BB-8B0A-43A4-AAA3-5A8D8E67F912}" destId="{81F6623F-5D6C-4DC5-96BF-CD43C72CB40F}" srcOrd="1" destOrd="0" presId="urn:microsoft.com/office/officeart/2005/8/layout/orgChart1"/>
    <dgm:cxn modelId="{AB83C43C-BB87-4EC9-A198-BD371A60DDCD}" type="presParOf" srcId="{65BAE37E-4297-4221-80FC-59464F85453A}" destId="{E2F02BAF-988F-4E30-BA00-2F2BB9247252}" srcOrd="1" destOrd="0" presId="urn:microsoft.com/office/officeart/2005/8/layout/orgChart1"/>
    <dgm:cxn modelId="{23847DDB-4B81-4E30-93EB-9CBA20150C8E}" type="presParOf" srcId="{65BAE37E-4297-4221-80FC-59464F85453A}" destId="{BDCDF86D-0874-4FDE-B721-A62C5D463D0B}" srcOrd="2" destOrd="0" presId="urn:microsoft.com/office/officeart/2005/8/layout/orgChart1"/>
  </dgm:cxnLst>
  <dgm:bg/>
  <dgm:whole>
    <a:ln w="9525" cap="flat" cmpd="sng" algn="ctr">
      <a:solidFill>
        <a:schemeClr val="accent1">
          <a:shade val="60000"/>
          <a:hueOff val="0"/>
          <a:satOff val="0"/>
          <a:lumOff val="0"/>
        </a:schemeClr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39E5F-485E-4548-AB5B-0D2BAB76F4BD}" type="datetimeFigureOut">
              <a:rPr lang="en-IN" smtClean="0"/>
              <a:t>14-06-2022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9C117-02F8-4F02-A71B-B3488A1C20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2781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9C117-02F8-4F02-A71B-B3488A1C2003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6266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9C117-02F8-4F02-A71B-B3488A1C2003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3327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9C117-02F8-4F02-A71B-B3488A1C2003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7931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9C117-02F8-4F02-A71B-B3488A1C2003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4404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Metaphor :</a:t>
            </a:r>
            <a:r>
              <a:rPr lang="en-IN" baseline="0" dirty="0" smtClean="0"/>
              <a:t> comparing irrelevantly ex. Mind like a ocean, City like Jungle, etc.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9C117-02F8-4F02-A71B-B3488A1C2003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5772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Metaphor :</a:t>
            </a:r>
            <a:r>
              <a:rPr lang="en-IN" baseline="0" dirty="0" smtClean="0"/>
              <a:t> comparing irrelevantly ex. Mind like a ocean, City like Jungle, etc.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9C117-02F8-4F02-A71B-B3488A1C2003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42564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Metaphor :</a:t>
            </a:r>
            <a:r>
              <a:rPr lang="en-IN" baseline="0" dirty="0" smtClean="0"/>
              <a:t> comparing irrelevantly ex. Mind like a ocean, City like Jungle, etc.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9C117-02F8-4F02-A71B-B3488A1C2003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0391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Metaphor :</a:t>
            </a:r>
            <a:r>
              <a:rPr lang="en-IN" baseline="0" dirty="0" smtClean="0"/>
              <a:t> comparing irrelevantly ex. Mind like a ocean, City like Jungle, etc.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9C117-02F8-4F02-A71B-B3488A1C2003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43698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Metaphor :</a:t>
            </a:r>
            <a:r>
              <a:rPr lang="en-IN" baseline="0" dirty="0" smtClean="0"/>
              <a:t> comparing irrelevantly ex. Mind like a ocean, City like Jungle, etc.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9C117-02F8-4F02-A71B-B3488A1C2003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81938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Metaphor :</a:t>
            </a:r>
            <a:r>
              <a:rPr lang="en-IN" baseline="0" dirty="0" smtClean="0"/>
              <a:t> comparing irrelevantly ex. Mind like a ocean, City like Jungle, etc.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9C117-02F8-4F02-A71B-B3488A1C2003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27944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Metaphor :</a:t>
            </a:r>
            <a:r>
              <a:rPr lang="en-IN" baseline="0" dirty="0" smtClean="0"/>
              <a:t> comparing irrelevantly ex. Mind like a ocean, City like Jungle, etc.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9C117-02F8-4F02-A71B-B3488A1C2003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6570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9C117-02F8-4F02-A71B-B3488A1C2003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25430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Metaphor :</a:t>
            </a:r>
            <a:r>
              <a:rPr lang="en-IN" baseline="0" dirty="0" smtClean="0"/>
              <a:t> comparing irrelevantly ex. Mind like a ocean, City like Jungle, etc.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9C117-02F8-4F02-A71B-B3488A1C2003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29475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Metaphor :</a:t>
            </a:r>
            <a:r>
              <a:rPr lang="en-IN" baseline="0" dirty="0" smtClean="0"/>
              <a:t> comparing irrelevantly ex. Mind like a ocean, City like Jungle, etc.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9C117-02F8-4F02-A71B-B3488A1C2003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35404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Metaphor :</a:t>
            </a:r>
            <a:r>
              <a:rPr lang="en-IN" baseline="0" dirty="0" smtClean="0"/>
              <a:t> comparing irrelevantly ex. Mind like a ocean, City like Jungle, etc.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9C117-02F8-4F02-A71B-B3488A1C2003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7075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Metaphor :</a:t>
            </a:r>
            <a:r>
              <a:rPr lang="en-IN" baseline="0" dirty="0" smtClean="0"/>
              <a:t> comparing irrelevantly ex. Mind like a ocean, City like Jungle, etc.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9C117-02F8-4F02-A71B-B3488A1C2003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44356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Metaphor :</a:t>
            </a:r>
            <a:r>
              <a:rPr lang="en-IN" baseline="0" dirty="0" smtClean="0"/>
              <a:t> comparing irrelevantly ex. Mind like a ocean, City like Jungle, etc.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9C117-02F8-4F02-A71B-B3488A1C2003}" type="slidenum">
              <a:rPr lang="en-IN" smtClean="0"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53577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Metaphor :</a:t>
            </a:r>
            <a:r>
              <a:rPr lang="en-IN" baseline="0" dirty="0" smtClean="0"/>
              <a:t> comparing irrelevantly ex. Mind like a ocean, City like Jungle, etc.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9C117-02F8-4F02-A71B-B3488A1C2003}" type="slidenum">
              <a:rPr lang="en-IN" smtClean="0"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9137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Metaphor :</a:t>
            </a:r>
            <a:r>
              <a:rPr lang="en-IN" baseline="0" dirty="0" smtClean="0"/>
              <a:t> comparing irrelevantly ex. Mind like a ocean, City like Jungle, etc.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9C117-02F8-4F02-A71B-B3488A1C2003}" type="slidenum">
              <a:rPr lang="en-IN" smtClean="0"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16327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Metaphor :</a:t>
            </a:r>
            <a:r>
              <a:rPr lang="en-IN" baseline="0" dirty="0" smtClean="0"/>
              <a:t> comparing irrelevantly ex. Mind like a ocean, City like Jungle, etc.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9C117-02F8-4F02-A71B-B3488A1C2003}" type="slidenum">
              <a:rPr lang="en-IN" smtClean="0"/>
              <a:t>27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82478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Metaphor :</a:t>
            </a:r>
            <a:r>
              <a:rPr lang="en-IN" baseline="0" dirty="0" smtClean="0"/>
              <a:t> comparing irrelevantly ex. Mind like a ocean, City like Jungle, etc.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9C117-02F8-4F02-A71B-B3488A1C2003}" type="slidenum">
              <a:rPr lang="en-IN" smtClean="0"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19475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Metaphor :</a:t>
            </a:r>
            <a:r>
              <a:rPr lang="en-IN" baseline="0" dirty="0" smtClean="0"/>
              <a:t> comparing irrelevantly ex. Mind like a ocean, City like Jungle, etc.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9C117-02F8-4F02-A71B-B3488A1C2003}" type="slidenum">
              <a:rPr lang="en-IN" smtClean="0"/>
              <a:t>29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6449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9C117-02F8-4F02-A71B-B3488A1C2003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38858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Metaphor :</a:t>
            </a:r>
            <a:r>
              <a:rPr lang="en-IN" baseline="0" dirty="0" smtClean="0"/>
              <a:t> comparing irrelevantly ex. Mind like a ocean, City like Jungle, etc.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9C117-02F8-4F02-A71B-B3488A1C2003}" type="slidenum">
              <a:rPr lang="en-IN" smtClean="0"/>
              <a:t>30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87887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Metaphor :</a:t>
            </a:r>
            <a:r>
              <a:rPr lang="en-IN" baseline="0" dirty="0" smtClean="0"/>
              <a:t> comparing irrelevantly ex. Mind like a ocean, City like Jungle, etc.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9C117-02F8-4F02-A71B-B3488A1C2003}" type="slidenum">
              <a:rPr lang="en-IN" smtClean="0"/>
              <a:t>31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135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9C117-02F8-4F02-A71B-B3488A1C2003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7224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9C117-02F8-4F02-A71B-B3488A1C2003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7367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9C117-02F8-4F02-A71B-B3488A1C2003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0637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9C117-02F8-4F02-A71B-B3488A1C2003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1129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9C117-02F8-4F02-A71B-B3488A1C2003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8859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9C117-02F8-4F02-A71B-B3488A1C2003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0721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84DA-DD04-4E56-8A58-A41B18A6F8D0}" type="datetimeFigureOut">
              <a:rPr lang="en-IN" smtClean="0"/>
              <a:t>14-06-2022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282A-0276-49E9-BA8C-7A90F33E95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3295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84DA-DD04-4E56-8A58-A41B18A6F8D0}" type="datetimeFigureOut">
              <a:rPr lang="en-IN" smtClean="0"/>
              <a:t>14-06-2022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282A-0276-49E9-BA8C-7A90F33E95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985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84DA-DD04-4E56-8A58-A41B18A6F8D0}" type="datetimeFigureOut">
              <a:rPr lang="en-IN" smtClean="0"/>
              <a:t>14-06-2022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282A-0276-49E9-BA8C-7A90F33E95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185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84DA-DD04-4E56-8A58-A41B18A6F8D0}" type="datetimeFigureOut">
              <a:rPr lang="en-IN" smtClean="0"/>
              <a:t>14-06-2022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282A-0276-49E9-BA8C-7A90F33E95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4669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84DA-DD04-4E56-8A58-A41B18A6F8D0}" type="datetimeFigureOut">
              <a:rPr lang="en-IN" smtClean="0"/>
              <a:t>14-06-2022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282A-0276-49E9-BA8C-7A90F33E95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295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84DA-DD04-4E56-8A58-A41B18A6F8D0}" type="datetimeFigureOut">
              <a:rPr lang="en-IN" smtClean="0"/>
              <a:t>14-06-2022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282A-0276-49E9-BA8C-7A90F33E95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366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84DA-DD04-4E56-8A58-A41B18A6F8D0}" type="datetimeFigureOut">
              <a:rPr lang="en-IN" smtClean="0"/>
              <a:t>14-06-2022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282A-0276-49E9-BA8C-7A90F33E95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2858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84DA-DD04-4E56-8A58-A41B18A6F8D0}" type="datetimeFigureOut">
              <a:rPr lang="en-IN" smtClean="0"/>
              <a:t>14-06-2022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282A-0276-49E9-BA8C-7A90F33E95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9321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84DA-DD04-4E56-8A58-A41B18A6F8D0}" type="datetimeFigureOut">
              <a:rPr lang="en-IN" smtClean="0"/>
              <a:t>14-06-2022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282A-0276-49E9-BA8C-7A90F33E95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3404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84DA-DD04-4E56-8A58-A41B18A6F8D0}" type="datetimeFigureOut">
              <a:rPr lang="en-IN" smtClean="0"/>
              <a:t>14-06-2022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282A-0276-49E9-BA8C-7A90F33E95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5929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84DA-DD04-4E56-8A58-A41B18A6F8D0}" type="datetimeFigureOut">
              <a:rPr lang="en-IN" smtClean="0"/>
              <a:t>14-06-2022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282A-0276-49E9-BA8C-7A90F33E95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4380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084DA-DD04-4E56-8A58-A41B18A6F8D0}" type="datetimeFigureOut">
              <a:rPr lang="en-IN" smtClean="0"/>
              <a:t>14-06-2022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3282A-0276-49E9-BA8C-7A90F33E95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014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3.png"/><Relationship Id="rId5" Type="http://schemas.openxmlformats.org/officeDocument/2006/relationships/diagramData" Target="../diagrams/data1.xml"/><Relationship Id="rId10" Type="http://schemas.openxmlformats.org/officeDocument/2006/relationships/image" Target="../media/image12.png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9E8B-BCCB-49C2-8F32-E3D74607B087}" type="datetime1">
              <a:rPr lang="en-IN" smtClean="0"/>
              <a:t>14-06-2022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8600" y="6257926"/>
            <a:ext cx="4572000" cy="463550"/>
          </a:xfrm>
        </p:spPr>
        <p:txBody>
          <a:bodyPr/>
          <a:lstStyle/>
          <a:p>
            <a:r>
              <a:rPr lang="en-IN" dirty="0" smtClean="0"/>
              <a:t>K.Sarojini ,Assistant Professor,  </a:t>
            </a:r>
          </a:p>
          <a:p>
            <a:r>
              <a:rPr lang="en-IN" dirty="0" smtClean="0"/>
              <a:t>Department of Information Technology, </a:t>
            </a:r>
          </a:p>
          <a:p>
            <a:r>
              <a:rPr lang="en-IN" dirty="0" smtClean="0"/>
              <a:t>SIES College of Arts, Science and Commerce, Mumbai.</a:t>
            </a:r>
            <a:endParaRPr lang="en-IN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282A-0276-49E9-BA8C-7A90F33E95F2}" type="slidenum">
              <a:rPr lang="en-IN" smtClean="0"/>
              <a:t>1</a:t>
            </a:fld>
            <a:endParaRPr lang="en-IN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75" y="1138238"/>
            <a:ext cx="6524625" cy="43957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27702" y="357744"/>
            <a:ext cx="7555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 Any </a:t>
            </a:r>
            <a:r>
              <a:rPr lang="en-US" dirty="0"/>
              <a:t>sufficiently advanced technology is indistinguishable </a:t>
            </a:r>
            <a:r>
              <a:rPr lang="en-US" dirty="0" smtClean="0"/>
              <a:t>from magic</a:t>
            </a:r>
            <a:r>
              <a:rPr lang="en-US" dirty="0"/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627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154623"/>
          </a:xfrm>
          <a:blipFill dpi="0" rotWithShape="1">
            <a:blip r:embed="rId4">
              <a:alphaModFix amt="45000"/>
            </a:blip>
            <a:srcRect/>
            <a:tile tx="0" ty="0" sx="100000" sy="100000" flip="none" algn="tl"/>
          </a:blipFill>
        </p:spPr>
        <p:txBody>
          <a:bodyPr bIns="360000">
            <a:normAutofit/>
          </a:bodyPr>
          <a:lstStyle/>
          <a:p>
            <a:pPr algn="just"/>
            <a:r>
              <a:rPr lang="en-US" sz="32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                                    Enchanted </a:t>
            </a:r>
            <a:r>
              <a:rPr lang="en-US" sz="3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Objects</a:t>
            </a:r>
            <a:endParaRPr lang="en-IN" sz="3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9E8B-BCCB-49C2-8F32-E3D74607B087}" type="datetime1">
              <a:rPr lang="en-IN" smtClean="0"/>
              <a:t>14-06-2022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K.Sarojini ,Assistant Professor,  </a:t>
            </a:r>
          </a:p>
          <a:p>
            <a:r>
              <a:rPr lang="en-IN" dirty="0" smtClean="0"/>
              <a:t>Department of Information Technology, </a:t>
            </a:r>
          </a:p>
          <a:p>
            <a:r>
              <a:rPr lang="en-IN" dirty="0" smtClean="0"/>
              <a:t>SIES College of Arts, Science and Commerce, Mumbai.</a:t>
            </a:r>
            <a:endParaRPr lang="en-IN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282A-0276-49E9-BA8C-7A90F33E95F2}" type="slidenum">
              <a:rPr lang="en-IN" smtClean="0"/>
              <a:t>10</a:t>
            </a:fld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56528"/>
              </p:ext>
            </p:extLst>
          </p:nvPr>
        </p:nvGraphicFramePr>
        <p:xfrm>
          <a:off x="413358" y="1154622"/>
          <a:ext cx="11562742" cy="49286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89042"/>
                <a:gridCol w="5473700"/>
              </a:tblGrid>
              <a:tr h="4928678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N" sz="2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N" sz="2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N" sz="2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N" sz="2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N" sz="2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964136" y="1633349"/>
            <a:ext cx="3771900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IN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kumimoji="0" lang="en-IN" sz="2800" b="1" i="0" u="none" strike="noStrike" kern="1200" cap="none" spc="0" normalizeH="0" baseline="0" noProof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</a:rPr>
              <a:t>Flying Carpet in Aladdin</a:t>
            </a:r>
          </a:p>
          <a:p>
            <a:pPr algn="ctr"/>
            <a:endParaRPr kumimoji="0" lang="en-IN" sz="2800" b="1" i="0" u="none" strike="noStrike" kern="1200" cap="none" spc="0" normalizeH="0" baseline="0" noProof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uLnTx/>
              <a:uFillTx/>
            </a:endParaRPr>
          </a:p>
          <a:p>
            <a:pPr algn="ctr"/>
            <a:r>
              <a:rPr lang="en-IN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Magical shoes</a:t>
            </a:r>
            <a:r>
              <a:rPr kumimoji="0" lang="en-IN" sz="2800" b="1" i="0" u="none" strike="noStrike" kern="1200" cap="none" spc="0" normalizeH="0" baseline="0" noProof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</a:rPr>
              <a:t> in Little Mermaid</a:t>
            </a:r>
          </a:p>
          <a:p>
            <a:pPr algn="ctr"/>
            <a:endParaRPr kumimoji="0" lang="en-IN" sz="2800" b="1" i="0" u="none" strike="noStrike" kern="1200" cap="none" spc="0" normalizeH="0" baseline="0" noProof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uLnTx/>
              <a:uFillTx/>
            </a:endParaRPr>
          </a:p>
          <a:p>
            <a:pPr algn="ctr"/>
            <a:r>
              <a:rPr lang="en-IN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Magical fairy wand in Fairy Godmother</a:t>
            </a:r>
            <a:endParaRPr kumimoji="0" lang="en-IN" sz="2800" b="1" i="0" u="none" strike="noStrike" kern="1200" cap="none" spc="0" normalizeH="0" baseline="0" noProof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uLnTx/>
              <a:uFillTx/>
            </a:endParaRPr>
          </a:p>
          <a:p>
            <a:pPr algn="ctr"/>
            <a:endParaRPr kumimoji="0" lang="en-IN" sz="2800" b="1" i="0" u="none" strike="noStrike" kern="1200" cap="none" spc="0" normalizeH="0" baseline="0" noProof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54623"/>
            <a:ext cx="4890407" cy="4437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0407" y="1154624"/>
            <a:ext cx="1861457" cy="24784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0407" y="3642419"/>
            <a:ext cx="1861457" cy="195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7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114424"/>
          </a:xfrm>
          <a:blipFill dpi="0" rotWithShape="1">
            <a:blip r:embed="rId4">
              <a:alphaModFix amt="45000"/>
            </a:blip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IN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 I</a:t>
            </a:r>
            <a:br>
              <a:rPr lang="en-IN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IN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CHAPTER 2 : Design Principles for Connected Devices</a:t>
            </a:r>
            <a:br>
              <a:rPr lang="en-IN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en-IN" sz="1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1604211"/>
            <a:ext cx="9144000" cy="3653589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IN" sz="4000" dirty="0" smtClean="0"/>
              <a:t> Calm and Ambient Technology</a:t>
            </a:r>
          </a:p>
          <a:p>
            <a:pPr algn="l"/>
            <a:endParaRPr lang="en-IN" sz="4000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IN" sz="4000" dirty="0" smtClean="0"/>
              <a:t> Magic as Metaphor</a:t>
            </a:r>
          </a:p>
          <a:p>
            <a:pPr algn="l"/>
            <a:endParaRPr lang="en-IN" sz="4000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IN" sz="4000" dirty="0" smtClean="0"/>
              <a:t> Privacy and Security</a:t>
            </a:r>
          </a:p>
          <a:p>
            <a:pPr algn="l"/>
            <a:endParaRPr lang="en-IN" sz="4000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IN" sz="4000" dirty="0" smtClean="0"/>
              <a:t> Web Thinking for connected Devices</a:t>
            </a:r>
            <a:endParaRPr lang="en-IN" sz="40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9E8B-BCCB-49C2-8F32-E3D74607B087}" type="datetime1">
              <a:rPr lang="en-IN" smtClean="0"/>
              <a:t>14-06-2022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K.Sarojini ,Assistant Professor,  </a:t>
            </a:r>
          </a:p>
          <a:p>
            <a:r>
              <a:rPr lang="en-IN" dirty="0" smtClean="0"/>
              <a:t>Department of Information Technology, </a:t>
            </a:r>
          </a:p>
          <a:p>
            <a:r>
              <a:rPr lang="en-IN" dirty="0" smtClean="0"/>
              <a:t>SIES College of Arts, Science and Commerce, Mumbai.</a:t>
            </a:r>
            <a:endParaRPr lang="en-IN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282A-0276-49E9-BA8C-7A90F33E95F2}" type="slidenum">
              <a:rPr lang="en-IN" smtClean="0"/>
              <a:t>11</a:t>
            </a:fld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2192000" cy="392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6893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114424"/>
          </a:xfrm>
          <a:blipFill dpi="0" rotWithShape="1">
            <a:blip r:embed="rId4">
              <a:alphaModFix amt="45000"/>
            </a:blip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IN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IN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IN" sz="27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Design Principles for Connected Devices  : Calm and Ambient Technology</a:t>
            </a:r>
            <a:br>
              <a:rPr lang="en-IN" sz="27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en-IN" sz="27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1604210"/>
            <a:ext cx="10415954" cy="4567989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IN" sz="4000" dirty="0" smtClean="0"/>
              <a:t> Calm Technology – No attention, </a:t>
            </a:r>
          </a:p>
          <a:p>
            <a:pPr algn="l"/>
            <a:r>
              <a:rPr lang="en-IN" sz="4000" dirty="0"/>
              <a:t> </a:t>
            </a:r>
            <a:r>
              <a:rPr lang="en-IN" sz="4000" dirty="0" smtClean="0"/>
              <a:t>                 yet provides information</a:t>
            </a:r>
          </a:p>
          <a:p>
            <a:pPr algn="l"/>
            <a:endParaRPr lang="en-IN" sz="4000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IN" sz="4000" dirty="0" smtClean="0"/>
              <a:t> Good design can aid adaptation</a:t>
            </a:r>
          </a:p>
          <a:p>
            <a:pPr algn="l"/>
            <a:r>
              <a:rPr lang="en-IN" sz="4000" dirty="0"/>
              <a:t> </a:t>
            </a:r>
            <a:r>
              <a:rPr lang="en-IN" sz="4000" dirty="0" smtClean="0"/>
              <a:t>    (iPod = scroll wheel + iTunes)</a:t>
            </a:r>
          </a:p>
          <a:p>
            <a:pPr algn="l"/>
            <a:endParaRPr lang="en-IN" sz="4000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IN" sz="4000" dirty="0" smtClean="0"/>
              <a:t> Design next larger context</a:t>
            </a:r>
          </a:p>
          <a:p>
            <a:pPr algn="l"/>
            <a:endParaRPr lang="en-IN" sz="4000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IN" sz="4000" dirty="0" smtClean="0"/>
              <a:t> design without attention seeking cacophony(livewire)</a:t>
            </a:r>
            <a:endParaRPr lang="en-IN" sz="40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9E8B-BCCB-49C2-8F32-E3D74607B087}" type="datetime1">
              <a:rPr lang="en-IN" smtClean="0"/>
              <a:t>14-06-2022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K.Sarojini ,Assistant Professor,  </a:t>
            </a:r>
          </a:p>
          <a:p>
            <a:r>
              <a:rPr lang="en-IN" dirty="0" smtClean="0"/>
              <a:t>Department of Information Technology, </a:t>
            </a:r>
          </a:p>
          <a:p>
            <a:r>
              <a:rPr lang="en-IN" dirty="0" smtClean="0"/>
              <a:t>SIES College of Arts, Science and Commerce, Mumbai.</a:t>
            </a:r>
            <a:endParaRPr lang="en-IN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282A-0276-49E9-BA8C-7A90F33E95F2}" type="slidenum">
              <a:rPr lang="en-IN" smtClean="0"/>
              <a:t>12</a:t>
            </a:fld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2192000" cy="392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0331" y="1114425"/>
            <a:ext cx="3171669" cy="296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1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114424"/>
          </a:xfrm>
          <a:blipFill dpi="0" rotWithShape="1">
            <a:blip r:embed="rId4">
              <a:alphaModFix amt="45000"/>
            </a:blip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IN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IN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IN" sz="27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Design Principles for Connected Devices  : Magic as Metaphor</a:t>
            </a:r>
            <a:br>
              <a:rPr lang="en-IN" sz="27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en-IN" sz="27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9E8B-BCCB-49C2-8F32-E3D74607B087}" type="datetime1">
              <a:rPr lang="en-IN" smtClean="0"/>
              <a:t>14-06-2022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K.Sarojini ,Assistant Professor,  </a:t>
            </a:r>
          </a:p>
          <a:p>
            <a:r>
              <a:rPr lang="en-IN" dirty="0" smtClean="0"/>
              <a:t>Department of Information Technology, </a:t>
            </a:r>
          </a:p>
          <a:p>
            <a:r>
              <a:rPr lang="en-IN" dirty="0" smtClean="0"/>
              <a:t>SIES College of Arts, Science and Commerce, Mumbai.</a:t>
            </a:r>
            <a:endParaRPr lang="en-IN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282A-0276-49E9-BA8C-7A90F33E95F2}" type="slidenum">
              <a:rPr lang="en-IN" smtClean="0"/>
              <a:t>13</a:t>
            </a:fld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2192000" cy="392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1700" y="1176319"/>
            <a:ext cx="7172325" cy="497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0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114424"/>
          </a:xfrm>
          <a:blipFill dpi="0" rotWithShape="1">
            <a:blip r:embed="rId4">
              <a:alphaModFix amt="45000"/>
            </a:blip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IN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IN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IN" sz="27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Design Principles for Connected Devices  : Magic as Metaphor</a:t>
            </a:r>
            <a:br>
              <a:rPr lang="en-IN" sz="27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en-IN" sz="27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1604211"/>
            <a:ext cx="9268918" cy="4376864"/>
          </a:xfrm>
        </p:spPr>
        <p:txBody>
          <a:bodyPr>
            <a:normAutofit fontScale="77500" lnSpcReduction="20000"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IN" sz="4000" dirty="0" smtClean="0"/>
              <a:t> Introduce technology to people thru known mode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IN" sz="4000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IN" sz="4000" dirty="0" smtClean="0"/>
              <a:t> John McKerrell’s WhereDial – Weasley’s clock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IN" sz="4000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IN" sz="4000" dirty="0" smtClean="0"/>
              <a:t> Bathroom mirror to check  appointments, traffic and     weather information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IN" sz="4000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IN" sz="4000" dirty="0" smtClean="0"/>
              <a:t> Sort of magic makes tasks easier and little more fun      </a:t>
            </a:r>
          </a:p>
          <a:p>
            <a:pPr algn="l"/>
            <a:r>
              <a:rPr lang="en-IN" sz="4000" dirty="0" smtClean="0"/>
              <a:t> </a:t>
            </a:r>
          </a:p>
          <a:p>
            <a:pPr algn="l"/>
            <a:endParaRPr lang="en-IN" sz="4000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9E8B-BCCB-49C2-8F32-E3D74607B087}" type="datetime1">
              <a:rPr lang="en-IN" smtClean="0"/>
              <a:t>14-06-2022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K.Sarojini ,Assistant Professor,  </a:t>
            </a:r>
          </a:p>
          <a:p>
            <a:r>
              <a:rPr lang="en-IN" dirty="0" smtClean="0"/>
              <a:t>Department of Information Technology, </a:t>
            </a:r>
          </a:p>
          <a:p>
            <a:r>
              <a:rPr lang="en-IN" dirty="0" smtClean="0"/>
              <a:t>SIES College of Arts, Science and Commerce, Mumbai.</a:t>
            </a:r>
            <a:endParaRPr lang="en-IN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282A-0276-49E9-BA8C-7A90F33E95F2}" type="slidenum">
              <a:rPr lang="en-IN" smtClean="0"/>
              <a:t>14</a:t>
            </a:fld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2192000" cy="392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9718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114424"/>
          </a:xfrm>
          <a:blipFill dpi="0" rotWithShape="1">
            <a:blip r:embed="rId4">
              <a:alphaModFix amt="45000"/>
            </a:blip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IN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IN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IN" sz="27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Design Principles for Connected Devices  : Privacy and Security</a:t>
            </a:r>
            <a:br>
              <a:rPr lang="en-IN" sz="27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en-IN" sz="27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1604211"/>
            <a:ext cx="9268918" cy="4376864"/>
          </a:xfrm>
        </p:spPr>
        <p:txBody>
          <a:bodyPr>
            <a:normAutofit fontScale="47500" lnSpcReduction="20000"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IN" sz="4000" dirty="0" smtClean="0"/>
              <a:t>  Observation by IoT - Pervasive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IN" sz="4000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IN" sz="4000" dirty="0" smtClean="0"/>
              <a:t>  Track Card details while IoT device pay bill for you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IN" sz="4000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IN" sz="4000" dirty="0" smtClean="0"/>
              <a:t> Health records can be used by Insurance agencies.</a:t>
            </a:r>
            <a:br>
              <a:rPr lang="en-IN" sz="4000" dirty="0" smtClean="0"/>
            </a:br>
            <a:endParaRPr lang="en-IN" sz="4000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IN" sz="4000" dirty="0" smtClean="0"/>
              <a:t> Media watching habits to recommend the channels.</a:t>
            </a:r>
          </a:p>
          <a:p>
            <a:pPr algn="l"/>
            <a:endParaRPr lang="en-IN" sz="4000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IN" sz="4000" dirty="0" smtClean="0"/>
              <a:t> Camera recordings can be intrusive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sz="4000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4000" dirty="0" smtClean="0"/>
              <a:t>IoT device manufacturer’s permission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sz="4000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4000" dirty="0" smtClean="0"/>
              <a:t>Security : Data in Non-Secured way - Hashes</a:t>
            </a:r>
            <a:endParaRPr lang="en-IN" sz="4000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IN" sz="4000" dirty="0"/>
          </a:p>
          <a:p>
            <a:pPr algn="l"/>
            <a:endParaRPr lang="en-IN" sz="4000" dirty="0" smtClean="0"/>
          </a:p>
          <a:p>
            <a:pPr algn="l"/>
            <a:endParaRPr lang="en-IN" sz="4000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9E8B-BCCB-49C2-8F32-E3D74607B087}" type="datetime1">
              <a:rPr lang="en-IN" smtClean="0"/>
              <a:t>14-06-2022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K.Sarojini ,Assistant Professor,  </a:t>
            </a:r>
          </a:p>
          <a:p>
            <a:r>
              <a:rPr lang="en-IN" dirty="0" smtClean="0"/>
              <a:t>Department of Information Technology, </a:t>
            </a:r>
          </a:p>
          <a:p>
            <a:r>
              <a:rPr lang="en-IN" dirty="0" smtClean="0"/>
              <a:t>SIES College of Arts, Science and Commerce, Mumbai.</a:t>
            </a:r>
            <a:endParaRPr lang="en-IN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282A-0276-49E9-BA8C-7A90F33E95F2}" type="slidenum">
              <a:rPr lang="en-IN" smtClean="0"/>
              <a:t>15</a:t>
            </a:fld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2192000" cy="392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3450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114424"/>
          </a:xfrm>
          <a:blipFill dpi="0" rotWithShape="1">
            <a:blip r:embed="rId4">
              <a:alphaModFix amt="45000"/>
            </a:blip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IN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IN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IN" sz="27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Design Principles for Connected Devices  : Web Thinking of </a:t>
            </a:r>
            <a:r>
              <a:rPr lang="en-IN" sz="27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</a:t>
            </a:r>
            <a:r>
              <a:rPr lang="en-IN" sz="27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onnected Devices</a:t>
            </a:r>
            <a:br>
              <a:rPr lang="en-IN" sz="27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en-IN" sz="27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1604211"/>
            <a:ext cx="9268918" cy="4376864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IN" sz="3200" dirty="0" smtClean="0"/>
              <a:t>Small pieces and loosely coupled</a:t>
            </a:r>
          </a:p>
          <a:p>
            <a:pPr algn="l"/>
            <a:endParaRPr lang="en-IN" sz="4000" dirty="0" smtClean="0"/>
          </a:p>
          <a:p>
            <a:pPr algn="l"/>
            <a:endParaRPr lang="en-IN" sz="4000" dirty="0" smtClean="0"/>
          </a:p>
          <a:p>
            <a:pPr algn="l"/>
            <a:endParaRPr lang="en-IN" sz="4000" dirty="0" smtClean="0"/>
          </a:p>
          <a:p>
            <a:pPr algn="l"/>
            <a:endParaRPr lang="en-IN" sz="4000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IN" sz="4000" dirty="0"/>
          </a:p>
          <a:p>
            <a:pPr algn="l"/>
            <a:endParaRPr lang="en-IN" sz="4000" dirty="0" smtClean="0"/>
          </a:p>
          <a:p>
            <a:pPr algn="l"/>
            <a:endParaRPr lang="en-IN" sz="4000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9E8B-BCCB-49C2-8F32-E3D74607B087}" type="datetime1">
              <a:rPr lang="en-IN" smtClean="0"/>
              <a:t>14-06-2022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K.Sarojini ,Assistant Professor,  </a:t>
            </a:r>
          </a:p>
          <a:p>
            <a:r>
              <a:rPr lang="en-IN" dirty="0" smtClean="0"/>
              <a:t>Department of Information Technology, </a:t>
            </a:r>
          </a:p>
          <a:p>
            <a:r>
              <a:rPr lang="en-IN" dirty="0" smtClean="0"/>
              <a:t>SIES College of Arts, Science and Commerce, Mumbai.</a:t>
            </a:r>
            <a:endParaRPr lang="en-IN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282A-0276-49E9-BA8C-7A90F33E95F2}" type="slidenum">
              <a:rPr lang="en-IN" smtClean="0"/>
              <a:t>16</a:t>
            </a:fld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2192000" cy="392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7652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114424"/>
          </a:xfrm>
          <a:blipFill dpi="0" rotWithShape="1">
            <a:blip r:embed="rId4">
              <a:alphaModFix amt="45000"/>
            </a:blip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IN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IN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IN" sz="27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Design Principles for Connected Devices  : Web Thinking of </a:t>
            </a:r>
            <a:r>
              <a:rPr lang="en-IN" sz="27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</a:t>
            </a:r>
            <a:r>
              <a:rPr lang="en-IN" sz="27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onnected Devices</a:t>
            </a:r>
            <a:br>
              <a:rPr lang="en-IN" sz="27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en-IN" sz="27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1604211"/>
            <a:ext cx="9268918" cy="4376864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IN" sz="3200" dirty="0" smtClean="0"/>
              <a:t>Use existing standards</a:t>
            </a:r>
          </a:p>
          <a:p>
            <a:pPr algn="l"/>
            <a:endParaRPr lang="en-IN" sz="4000" dirty="0" smtClean="0"/>
          </a:p>
          <a:p>
            <a:pPr algn="l"/>
            <a:endParaRPr lang="en-IN" sz="4000" dirty="0" smtClean="0"/>
          </a:p>
          <a:p>
            <a:pPr algn="l"/>
            <a:endParaRPr lang="en-IN" sz="4000" dirty="0" smtClean="0"/>
          </a:p>
          <a:p>
            <a:pPr algn="l"/>
            <a:endParaRPr lang="en-IN" sz="4000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IN" sz="4000" dirty="0"/>
          </a:p>
          <a:p>
            <a:pPr algn="l"/>
            <a:endParaRPr lang="en-IN" sz="4000" dirty="0" smtClean="0"/>
          </a:p>
          <a:p>
            <a:pPr algn="l"/>
            <a:endParaRPr lang="en-IN" sz="4000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9E8B-BCCB-49C2-8F32-E3D74607B087}" type="datetime1">
              <a:rPr lang="en-IN" smtClean="0"/>
              <a:t>14-06-2022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K.Sarojini ,Assistant Professor,  </a:t>
            </a:r>
          </a:p>
          <a:p>
            <a:r>
              <a:rPr lang="en-IN" dirty="0" smtClean="0"/>
              <a:t>Department of Information Technology, </a:t>
            </a:r>
          </a:p>
          <a:p>
            <a:r>
              <a:rPr lang="en-IN" dirty="0" smtClean="0"/>
              <a:t>SIES College of Arts, Science and Commerce, Mumbai.</a:t>
            </a:r>
            <a:endParaRPr lang="en-IN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282A-0276-49E9-BA8C-7A90F33E95F2}" type="slidenum">
              <a:rPr lang="en-IN" smtClean="0"/>
              <a:t>17</a:t>
            </a:fld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2192000" cy="392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7282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114424"/>
          </a:xfrm>
          <a:blipFill dpi="0" rotWithShape="1">
            <a:blip r:embed="rId4">
              <a:alphaModFix amt="45000"/>
            </a:blip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IN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IN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IN" sz="27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Design Principles for Connected Devices  : Web Thinking of </a:t>
            </a:r>
            <a:r>
              <a:rPr lang="en-IN" sz="27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</a:t>
            </a:r>
            <a:r>
              <a:rPr lang="en-IN" sz="27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onnected Devices</a:t>
            </a:r>
            <a:br>
              <a:rPr lang="en-IN" sz="27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en-IN" sz="27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1604211"/>
            <a:ext cx="9268918" cy="4376864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IN" sz="3200" dirty="0" smtClean="0"/>
              <a:t>Graceful degradation – Backward compatibility</a:t>
            </a:r>
          </a:p>
          <a:p>
            <a:pPr algn="l"/>
            <a:endParaRPr lang="en-IN" sz="4000" dirty="0" smtClean="0"/>
          </a:p>
          <a:p>
            <a:pPr algn="l"/>
            <a:endParaRPr lang="en-IN" sz="4000" dirty="0" smtClean="0"/>
          </a:p>
          <a:p>
            <a:pPr algn="l"/>
            <a:endParaRPr lang="en-IN" sz="4000" dirty="0" smtClean="0"/>
          </a:p>
          <a:p>
            <a:pPr algn="l"/>
            <a:endParaRPr lang="en-IN" sz="4000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IN" sz="4000" dirty="0"/>
          </a:p>
          <a:p>
            <a:pPr algn="l"/>
            <a:endParaRPr lang="en-IN" sz="4000" dirty="0" smtClean="0"/>
          </a:p>
          <a:p>
            <a:pPr algn="l"/>
            <a:endParaRPr lang="en-IN" sz="4000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9E8B-BCCB-49C2-8F32-E3D74607B087}" type="datetime1">
              <a:rPr lang="en-IN" smtClean="0"/>
              <a:t>14-06-2022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K.Sarojini ,Assistant Professor,  </a:t>
            </a:r>
          </a:p>
          <a:p>
            <a:r>
              <a:rPr lang="en-IN" dirty="0" smtClean="0"/>
              <a:t>Department of Information Technology, </a:t>
            </a:r>
          </a:p>
          <a:p>
            <a:r>
              <a:rPr lang="en-IN" dirty="0" smtClean="0"/>
              <a:t>SIES College of Arts, Science and Commerce, Mumbai.</a:t>
            </a:r>
            <a:endParaRPr lang="en-IN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282A-0276-49E9-BA8C-7A90F33E95F2}" type="slidenum">
              <a:rPr lang="en-IN" smtClean="0"/>
              <a:t>18</a:t>
            </a:fld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2192000" cy="392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7014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114424"/>
          </a:xfrm>
          <a:blipFill dpi="0" rotWithShape="1">
            <a:blip r:embed="rId4">
              <a:alphaModFix amt="45000"/>
            </a:blip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IN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IN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IN" sz="27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Design Principles for Connected Devices  : Web Thinking of </a:t>
            </a:r>
            <a:r>
              <a:rPr lang="en-IN" sz="27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</a:t>
            </a:r>
            <a:r>
              <a:rPr lang="en-IN" sz="27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onnected Devices</a:t>
            </a:r>
            <a:br>
              <a:rPr lang="en-IN" sz="27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en-IN" sz="27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1604211"/>
            <a:ext cx="9268918" cy="4376864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IN" sz="3200" dirty="0" smtClean="0"/>
              <a:t>Good Affordances mitigate the risk of adaptation</a:t>
            </a:r>
          </a:p>
          <a:p>
            <a:pPr algn="l"/>
            <a:endParaRPr lang="en-IN" sz="3200" dirty="0" smtClean="0"/>
          </a:p>
          <a:p>
            <a:pPr algn="l"/>
            <a:endParaRPr lang="en-IN" sz="4000" dirty="0" smtClean="0"/>
          </a:p>
          <a:p>
            <a:pPr algn="l"/>
            <a:endParaRPr lang="en-IN" sz="4000" dirty="0" smtClean="0"/>
          </a:p>
          <a:p>
            <a:pPr algn="l"/>
            <a:endParaRPr lang="en-IN" sz="4000" dirty="0" smtClean="0"/>
          </a:p>
          <a:p>
            <a:pPr algn="l"/>
            <a:r>
              <a:rPr lang="en-US" dirty="0" smtClean="0"/>
              <a:t>               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           Cause of poor affordances: Cognitive Dissonance 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                     Solution : Empathy while designing</a:t>
            </a:r>
            <a:endParaRPr lang="en-IN" dirty="0"/>
          </a:p>
          <a:p>
            <a:pPr algn="l"/>
            <a:endParaRPr lang="en-IN" sz="4000" dirty="0" smtClean="0"/>
          </a:p>
          <a:p>
            <a:pPr algn="l"/>
            <a:endParaRPr lang="en-IN" sz="4000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9E8B-BCCB-49C2-8F32-E3D74607B087}" type="datetime1">
              <a:rPr lang="en-IN" smtClean="0"/>
              <a:t>14-06-2022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K.Sarojini ,Assistant Professor,  </a:t>
            </a:r>
          </a:p>
          <a:p>
            <a:r>
              <a:rPr lang="en-IN" dirty="0" smtClean="0"/>
              <a:t>Department of Information Technology, </a:t>
            </a:r>
          </a:p>
          <a:p>
            <a:r>
              <a:rPr lang="en-IN" dirty="0" smtClean="0"/>
              <a:t>SIES College of Arts, Science and Commerce, Mumbai.</a:t>
            </a:r>
            <a:endParaRPr lang="en-IN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282A-0276-49E9-BA8C-7A90F33E95F2}" type="slidenum">
              <a:rPr lang="en-IN" smtClean="0"/>
              <a:t>19</a:t>
            </a:fld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2192000" cy="392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9382" y="2307907"/>
            <a:ext cx="608647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14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114424"/>
          </a:xfrm>
          <a:blipFill dpi="0" rotWithShape="1">
            <a:blip r:embed="rId4">
              <a:alphaModFix amt="45000"/>
            </a:blip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IN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 I</a:t>
            </a:r>
            <a:br>
              <a:rPr lang="en-IN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IN" sz="1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CHAPTER I : The Internet of Things: An Overview</a:t>
            </a:r>
            <a:br>
              <a:rPr lang="en-IN" sz="1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en-IN" sz="1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1604211"/>
            <a:ext cx="9144000" cy="3653589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IN" sz="4000" dirty="0" smtClean="0"/>
              <a:t> The Flavour of the Internet of Things</a:t>
            </a:r>
          </a:p>
          <a:p>
            <a:pPr algn="l"/>
            <a:endParaRPr lang="en-IN" sz="4000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IN" sz="4000" dirty="0" smtClean="0"/>
              <a:t> The “Internet” of “Things”</a:t>
            </a:r>
          </a:p>
          <a:p>
            <a:pPr algn="l"/>
            <a:endParaRPr lang="en-IN" sz="4000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IN" sz="4000" dirty="0" smtClean="0"/>
              <a:t> The Technology of the Internet of Things</a:t>
            </a:r>
          </a:p>
          <a:p>
            <a:pPr algn="l"/>
            <a:endParaRPr lang="en-IN" sz="4000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IN" sz="4000" dirty="0" smtClean="0"/>
              <a:t> Enchanted Objects</a:t>
            </a:r>
            <a:endParaRPr lang="en-IN" sz="40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9E8B-BCCB-49C2-8F32-E3D74607B087}" type="datetime1">
              <a:rPr lang="en-IN" smtClean="0"/>
              <a:t>14-06-2022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K.Sarojini ,Assistant Professor,  </a:t>
            </a:r>
          </a:p>
          <a:p>
            <a:r>
              <a:rPr lang="en-IN" dirty="0" smtClean="0"/>
              <a:t>Department of Information Technology, </a:t>
            </a:r>
          </a:p>
          <a:p>
            <a:r>
              <a:rPr lang="en-IN" dirty="0" smtClean="0"/>
              <a:t>SIES College of Arts, Science and Commerce, Mumbai.</a:t>
            </a:r>
            <a:endParaRPr lang="en-IN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282A-0276-49E9-BA8C-7A90F33E95F2}" type="slidenum">
              <a:rPr lang="en-IN" smtClean="0"/>
              <a:t>2</a:t>
            </a:fld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2192000" cy="392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1322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114424"/>
          </a:xfrm>
          <a:blipFill dpi="0" rotWithShape="1">
            <a:blip r:embed="rId4">
              <a:alphaModFix amt="45000"/>
            </a:blip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IN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IN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IN" sz="27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Design Principles for Connected Devices  : Web Thinking of </a:t>
            </a:r>
            <a:r>
              <a:rPr lang="en-IN" sz="27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</a:t>
            </a:r>
            <a:r>
              <a:rPr lang="en-IN" sz="27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onnected Devices</a:t>
            </a:r>
            <a:br>
              <a:rPr lang="en-IN" sz="27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en-IN" sz="27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1604211"/>
            <a:ext cx="9268918" cy="4376864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IN" sz="3200" dirty="0" smtClean="0"/>
              <a:t>Small pieces and loosely coupled</a:t>
            </a:r>
          </a:p>
          <a:p>
            <a:pPr algn="l"/>
            <a:endParaRPr lang="en-IN" sz="3200" dirty="0" smtClean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IN" sz="3200" dirty="0" smtClean="0"/>
              <a:t>Use existing standards</a:t>
            </a:r>
          </a:p>
          <a:p>
            <a:pPr algn="l"/>
            <a:endParaRPr lang="en-IN" sz="3200" dirty="0" smtClean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IN" sz="3200" dirty="0" smtClean="0"/>
              <a:t>Graceful degradation – Backward compatibility</a:t>
            </a:r>
          </a:p>
          <a:p>
            <a:pPr algn="l"/>
            <a:endParaRPr lang="en-IN" sz="3200" dirty="0" smtClean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IN" sz="3200" dirty="0" smtClean="0"/>
              <a:t>Good Affordance mitigate the risk of adaptation</a:t>
            </a:r>
          </a:p>
          <a:p>
            <a:pPr algn="l"/>
            <a:endParaRPr lang="en-IN" sz="3200" dirty="0" smtClean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IN" sz="3200" dirty="0" smtClean="0"/>
              <a:t>Avoid Cognitive Dissonance</a:t>
            </a:r>
          </a:p>
          <a:p>
            <a:pPr algn="l"/>
            <a:endParaRPr lang="en-IN" sz="4000" dirty="0" smtClean="0"/>
          </a:p>
          <a:p>
            <a:pPr algn="l"/>
            <a:endParaRPr lang="en-IN" sz="4000" dirty="0" smtClean="0"/>
          </a:p>
          <a:p>
            <a:pPr algn="l"/>
            <a:endParaRPr lang="en-IN" sz="4000" dirty="0" smtClean="0"/>
          </a:p>
          <a:p>
            <a:pPr algn="l"/>
            <a:endParaRPr lang="en-IN" sz="4000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IN" sz="4000" dirty="0"/>
          </a:p>
          <a:p>
            <a:pPr algn="l"/>
            <a:endParaRPr lang="en-IN" sz="4000" dirty="0" smtClean="0"/>
          </a:p>
          <a:p>
            <a:pPr algn="l"/>
            <a:endParaRPr lang="en-IN" sz="4000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9E8B-BCCB-49C2-8F32-E3D74607B087}" type="datetime1">
              <a:rPr lang="en-IN" smtClean="0"/>
              <a:t>14-06-2022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K.Sarojini ,Assistant Professor,  </a:t>
            </a:r>
          </a:p>
          <a:p>
            <a:r>
              <a:rPr lang="en-IN" dirty="0" smtClean="0"/>
              <a:t>Department of Information Technology, </a:t>
            </a:r>
          </a:p>
          <a:p>
            <a:r>
              <a:rPr lang="en-IN" dirty="0" smtClean="0"/>
              <a:t>SIES College of Arts, Science and Commerce, Mumbai.</a:t>
            </a:r>
            <a:endParaRPr lang="en-IN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282A-0276-49E9-BA8C-7A90F33E95F2}" type="slidenum">
              <a:rPr lang="en-IN" smtClean="0"/>
              <a:t>20</a:t>
            </a:fld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2192000" cy="392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256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114424"/>
          </a:xfrm>
          <a:blipFill dpi="0" rotWithShape="1">
            <a:blip r:embed="rId4">
              <a:alphaModFix amt="45000"/>
            </a:blip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IN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IN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IN" sz="27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 I – Chapter 3: Internet Principles</a:t>
            </a:r>
            <a:br>
              <a:rPr lang="en-IN" sz="27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en-IN" sz="27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24840" y="1604211"/>
            <a:ext cx="10972800" cy="4376864"/>
          </a:xfrm>
        </p:spPr>
        <p:txBody>
          <a:bodyPr>
            <a:noAutofit/>
          </a:bodyPr>
          <a:lstStyle/>
          <a:p>
            <a:pPr algn="l"/>
            <a:r>
              <a:rPr lang="en-IN" sz="3600" dirty="0" smtClean="0"/>
              <a:t>Why is networking needed in </a:t>
            </a:r>
            <a:r>
              <a:rPr lang="en-IN" sz="3600" dirty="0" err="1" smtClean="0"/>
              <a:t>IoT</a:t>
            </a:r>
            <a:r>
              <a:rPr lang="en-IN" sz="3600" dirty="0" smtClean="0"/>
              <a:t>?</a:t>
            </a:r>
            <a:endParaRPr lang="en-IN" sz="1800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9E8B-BCCB-49C2-8F32-E3D74607B087}" type="datetime1">
              <a:rPr lang="en-IN" smtClean="0"/>
              <a:t>14-06-2022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K.Sarojini ,Assistant Professor,  </a:t>
            </a:r>
          </a:p>
          <a:p>
            <a:r>
              <a:rPr lang="en-IN" dirty="0" smtClean="0"/>
              <a:t>Department of Information Technology, </a:t>
            </a:r>
          </a:p>
          <a:p>
            <a:r>
              <a:rPr lang="en-IN" dirty="0" smtClean="0"/>
              <a:t>SIES College of Arts, Science and Commerce, Mumbai.</a:t>
            </a:r>
            <a:endParaRPr lang="en-IN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282A-0276-49E9-BA8C-7A90F33E95F2}" type="slidenum">
              <a:rPr lang="en-IN" smtClean="0"/>
              <a:t>21</a:t>
            </a:fld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2192000" cy="392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3917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114424"/>
          </a:xfrm>
          <a:blipFill dpi="0" rotWithShape="1">
            <a:blip r:embed="rId4">
              <a:alphaModFix amt="45000"/>
            </a:blip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IN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IN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IN" sz="27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 I – Chapter 3: Internet Principles</a:t>
            </a:r>
            <a:br>
              <a:rPr lang="en-IN" sz="27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en-IN" sz="27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24840" y="1604211"/>
            <a:ext cx="10972800" cy="4376864"/>
          </a:xfrm>
        </p:spPr>
        <p:txBody>
          <a:bodyPr>
            <a:noAutofit/>
          </a:bodyPr>
          <a:lstStyle/>
          <a:p>
            <a:pPr algn="l"/>
            <a:r>
              <a:rPr lang="en-IN" sz="3200" dirty="0" smtClean="0"/>
              <a:t>Why is networking needed in </a:t>
            </a:r>
            <a:r>
              <a:rPr lang="en-IN" sz="3200" dirty="0" err="1" smtClean="0"/>
              <a:t>IoT</a:t>
            </a:r>
            <a:r>
              <a:rPr lang="en-IN" sz="3200" dirty="0" smtClean="0"/>
              <a:t>?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IN" sz="3200" dirty="0" smtClean="0"/>
              <a:t> To enhance many devices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IN" sz="3200" dirty="0" smtClean="0"/>
              <a:t> To access data or computation power outside of the device 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9E8B-BCCB-49C2-8F32-E3D74607B087}" type="datetime1">
              <a:rPr lang="en-IN" smtClean="0"/>
              <a:t>14-06-2022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K.Sarojini ,Assistant Professor,  </a:t>
            </a:r>
          </a:p>
          <a:p>
            <a:r>
              <a:rPr lang="en-IN" dirty="0" smtClean="0"/>
              <a:t>Department of Information Technology, </a:t>
            </a:r>
          </a:p>
          <a:p>
            <a:r>
              <a:rPr lang="en-IN" dirty="0" smtClean="0"/>
              <a:t>SIES College of Arts, Science and Commerce, Mumbai.</a:t>
            </a:r>
            <a:endParaRPr lang="en-IN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282A-0276-49E9-BA8C-7A90F33E95F2}" type="slidenum">
              <a:rPr lang="en-IN" smtClean="0"/>
              <a:t>22</a:t>
            </a:fld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2192000" cy="392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3770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114424"/>
          </a:xfrm>
          <a:blipFill dpi="0" rotWithShape="1">
            <a:blip r:embed="rId4">
              <a:alphaModFix amt="45000"/>
            </a:blip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IN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IN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IN" sz="27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 I – Chapter 3: Internet Principles</a:t>
            </a:r>
            <a:br>
              <a:rPr lang="en-IN" sz="27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en-IN" sz="27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24840" y="1604211"/>
            <a:ext cx="10972800" cy="4376864"/>
          </a:xfrm>
        </p:spPr>
        <p:txBody>
          <a:bodyPr>
            <a:noAutofit/>
          </a:bodyPr>
          <a:lstStyle/>
          <a:p>
            <a:pPr algn="l"/>
            <a:r>
              <a:rPr lang="en-IN" dirty="0" smtClean="0"/>
              <a:t>Generally Client-Server model</a:t>
            </a:r>
          </a:p>
          <a:p>
            <a:pPr algn="l"/>
            <a:r>
              <a:rPr lang="en-IN" sz="1100" dirty="0" smtClean="0"/>
              <a:t>                                                                              </a:t>
            </a:r>
          </a:p>
          <a:p>
            <a:pPr algn="l"/>
            <a:r>
              <a:rPr lang="en-IN" sz="1100" dirty="0"/>
              <a:t> </a:t>
            </a:r>
            <a:r>
              <a:rPr lang="en-IN" sz="1100" dirty="0" smtClean="0"/>
              <a:t>                                                                                                  </a:t>
            </a:r>
            <a:r>
              <a:rPr lang="en-IN" sz="1400" dirty="0" smtClean="0"/>
              <a:t>Request                                                  Handle request</a:t>
            </a:r>
          </a:p>
          <a:p>
            <a:pPr algn="l"/>
            <a:r>
              <a:rPr lang="en-IN" sz="3200" dirty="0" smtClean="0"/>
              <a:t>                            </a:t>
            </a:r>
            <a:endParaRPr lang="en-IN" sz="1100" dirty="0"/>
          </a:p>
          <a:p>
            <a:pPr algn="l"/>
            <a:r>
              <a:rPr lang="en-IN" sz="1400" dirty="0" smtClean="0"/>
              <a:t>                                                                                Response</a:t>
            </a:r>
            <a:endParaRPr lang="en-IN" sz="1400" dirty="0"/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en-IN" sz="1800" dirty="0" smtClean="0"/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IN" dirty="0" smtClean="0"/>
              <a:t>Single server, one or more clients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dirty="0" smtClean="0"/>
              <a:t>Server provides service for clients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dirty="0" smtClean="0"/>
              <a:t>Server manages resources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dirty="0" smtClean="0"/>
              <a:t>Server responds to clients</a:t>
            </a:r>
            <a:endParaRPr lang="en-IN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9E8B-BCCB-49C2-8F32-E3D74607B087}" type="datetime1">
              <a:rPr lang="en-IN" smtClean="0"/>
              <a:t>14-06-2022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K.Sarojini ,Assistant Professor,  </a:t>
            </a:r>
          </a:p>
          <a:p>
            <a:r>
              <a:rPr lang="en-IN" dirty="0" smtClean="0"/>
              <a:t>Department of Information Technology, </a:t>
            </a:r>
          </a:p>
          <a:p>
            <a:r>
              <a:rPr lang="en-IN" dirty="0" smtClean="0"/>
              <a:t>SIES College of Arts, Science and Commerce, Mumbai.</a:t>
            </a:r>
            <a:endParaRPr lang="en-IN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282A-0276-49E9-BA8C-7A90F33E95F2}" type="slidenum">
              <a:rPr lang="en-IN" smtClean="0"/>
              <a:t>23</a:t>
            </a:fld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2192000" cy="392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1706880" y="2583180"/>
            <a:ext cx="20878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Client</a:t>
            </a:r>
            <a:endParaRPr lang="en-IN" dirty="0"/>
          </a:p>
        </p:txBody>
      </p:sp>
      <p:sp>
        <p:nvSpPr>
          <p:cNvPr id="9" name="Rounded Rectangle 8"/>
          <p:cNvSpPr/>
          <p:nvPr/>
        </p:nvSpPr>
        <p:spPr>
          <a:xfrm>
            <a:off x="4587240" y="2590800"/>
            <a:ext cx="20878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Server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421880" y="2590800"/>
            <a:ext cx="2217420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Resources</a:t>
            </a:r>
            <a:endParaRPr lang="en-IN" dirty="0"/>
          </a:p>
        </p:txBody>
      </p:sp>
      <p:sp>
        <p:nvSpPr>
          <p:cNvPr id="16" name="Right Arrow 15"/>
          <p:cNvSpPr/>
          <p:nvPr/>
        </p:nvSpPr>
        <p:spPr>
          <a:xfrm>
            <a:off x="3794760" y="2682240"/>
            <a:ext cx="792480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Left Arrow 16"/>
          <p:cNvSpPr/>
          <p:nvPr/>
        </p:nvSpPr>
        <p:spPr>
          <a:xfrm>
            <a:off x="3794760" y="3040380"/>
            <a:ext cx="792480" cy="198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Left-Right Arrow 17"/>
          <p:cNvSpPr/>
          <p:nvPr/>
        </p:nvSpPr>
        <p:spPr>
          <a:xfrm>
            <a:off x="6675120" y="2827020"/>
            <a:ext cx="746760" cy="17526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566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114424"/>
          </a:xfrm>
          <a:blipFill dpi="0" rotWithShape="1">
            <a:blip r:embed="rId4">
              <a:alphaModFix amt="45000"/>
            </a:blip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IN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IN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IN" sz="27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 I – Chapter 3: Internet Principles</a:t>
            </a:r>
            <a:br>
              <a:rPr lang="en-IN" sz="27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en-IN" sz="27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1604211"/>
            <a:ext cx="9268918" cy="437686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/>
              <a:t>Computer Networks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000" dirty="0" smtClean="0"/>
              <a:t>LAN</a:t>
            </a:r>
          </a:p>
          <a:p>
            <a:pPr algn="l"/>
            <a:endParaRPr lang="en-US" sz="2000" dirty="0" smtClean="0"/>
          </a:p>
          <a:p>
            <a:pPr algn="l"/>
            <a:endParaRPr lang="en-US" sz="2000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sz="2000" dirty="0" smtClean="0"/>
          </a:p>
          <a:p>
            <a:pPr algn="l"/>
            <a:endParaRPr lang="en-US" sz="2000" dirty="0" smtClean="0"/>
          </a:p>
          <a:p>
            <a:pPr algn="l"/>
            <a:endParaRPr lang="en-US" sz="2000" dirty="0" smtClean="0"/>
          </a:p>
          <a:p>
            <a:pPr algn="l"/>
            <a:r>
              <a:rPr lang="en-US" sz="4000" dirty="0" smtClean="0"/>
              <a:t>     </a:t>
            </a:r>
            <a:endParaRPr lang="en-IN" sz="4000" dirty="0" smtClean="0"/>
          </a:p>
          <a:p>
            <a:pPr algn="l"/>
            <a:endParaRPr lang="en-US" sz="1600" dirty="0" smtClean="0"/>
          </a:p>
          <a:p>
            <a:pPr algn="l"/>
            <a:endParaRPr lang="en-US" sz="1600" dirty="0" smtClean="0"/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600" dirty="0" smtClean="0"/>
              <a:t>Spans a building or campus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600" dirty="0" smtClean="0"/>
              <a:t>Smaller LANs connected by Bridge which speaks to LANs</a:t>
            </a:r>
          </a:p>
          <a:p>
            <a:pPr algn="l"/>
            <a:endParaRPr lang="en-IN" sz="1600" dirty="0"/>
          </a:p>
          <a:p>
            <a:pPr algn="l"/>
            <a:endParaRPr lang="en-IN" sz="4000" dirty="0" smtClean="0"/>
          </a:p>
          <a:p>
            <a:pPr algn="l"/>
            <a:endParaRPr lang="en-IN" sz="4000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9E8B-BCCB-49C2-8F32-E3D74607B087}" type="datetime1">
              <a:rPr lang="en-IN" smtClean="0"/>
              <a:t>14-06-2022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K.Sarojini ,Assistant Professor,  </a:t>
            </a:r>
          </a:p>
          <a:p>
            <a:r>
              <a:rPr lang="en-IN" dirty="0" smtClean="0"/>
              <a:t>Department of Information Technology, </a:t>
            </a:r>
          </a:p>
          <a:p>
            <a:r>
              <a:rPr lang="en-IN" dirty="0" smtClean="0"/>
              <a:t>SIES College of Arts, Science and Commerce, Mumbai.</a:t>
            </a:r>
            <a:endParaRPr lang="en-IN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282A-0276-49E9-BA8C-7A90F33E95F2}" type="slidenum">
              <a:rPr lang="en-IN" smtClean="0"/>
              <a:t>24</a:t>
            </a:fld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2192000" cy="392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15080785"/>
              </p:ext>
            </p:extLst>
          </p:nvPr>
        </p:nvGraphicFramePr>
        <p:xfrm>
          <a:off x="4791808" y="4299561"/>
          <a:ext cx="993532" cy="522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58012" y="4254384"/>
            <a:ext cx="2475191" cy="969348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49814" y="4271957"/>
            <a:ext cx="2475191" cy="969348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19555" y="2565517"/>
            <a:ext cx="2475191" cy="969348"/>
          </a:xfrm>
          <a:prstGeom prst="rect">
            <a:avLst/>
          </a:prstGeom>
          <a:ln>
            <a:noFill/>
          </a:ln>
        </p:spPr>
      </p:pic>
      <p:cxnSp>
        <p:nvCxnSpPr>
          <p:cNvPr id="17" name="Straight Arrow Connector 16"/>
          <p:cNvCxnSpPr/>
          <p:nvPr/>
        </p:nvCxnSpPr>
        <p:spPr>
          <a:xfrm flipV="1">
            <a:off x="3235569" y="4496171"/>
            <a:ext cx="1556239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02376" y="4428152"/>
            <a:ext cx="1719221" cy="1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7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114424"/>
          </a:xfrm>
          <a:blipFill dpi="0" rotWithShape="1">
            <a:blip r:embed="rId6">
              <a:alphaModFix amt="45000"/>
            </a:blip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IN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IN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IN" sz="27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 I – Chapter 3: Internet Principles</a:t>
            </a:r>
            <a:br>
              <a:rPr lang="en-IN" sz="27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en-IN" sz="27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1604211"/>
            <a:ext cx="9268918" cy="4376864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     </a:t>
            </a:r>
            <a:endParaRPr lang="en-IN" sz="4000" dirty="0" smtClean="0"/>
          </a:p>
          <a:p>
            <a:pPr algn="l"/>
            <a:endParaRPr lang="en-IN" sz="4000" dirty="0"/>
          </a:p>
          <a:p>
            <a:pPr algn="l"/>
            <a:endParaRPr lang="en-IN" sz="4000" dirty="0" smtClean="0"/>
          </a:p>
          <a:p>
            <a:pPr algn="l"/>
            <a:endParaRPr lang="en-IN" sz="4000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9E8B-BCCB-49C2-8F32-E3D74607B087}" type="datetime1">
              <a:rPr lang="en-IN" smtClean="0"/>
              <a:t>14-06-2022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err="1" smtClean="0"/>
              <a:t>K.Sarojini</a:t>
            </a:r>
            <a:r>
              <a:rPr lang="en-IN" dirty="0" smtClean="0"/>
              <a:t> ,Assistant Professor,  </a:t>
            </a:r>
          </a:p>
          <a:p>
            <a:r>
              <a:rPr lang="en-IN" dirty="0" smtClean="0"/>
              <a:t>Department of Information Technology, </a:t>
            </a:r>
          </a:p>
          <a:p>
            <a:r>
              <a:rPr lang="en-IN" dirty="0" smtClean="0"/>
              <a:t>SIES College of Arts, Science and Commerce, Mumbai.</a:t>
            </a:r>
            <a:endParaRPr lang="en-IN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282A-0276-49E9-BA8C-7A90F33E95F2}" type="slidenum">
              <a:rPr lang="en-IN" smtClean="0"/>
              <a:t>25</a:t>
            </a:fld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2192000" cy="392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403860" y="1489700"/>
            <a:ext cx="8481060" cy="117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000" dirty="0" smtClean="0">
                <a:solidFill>
                  <a:prstClr val="black"/>
                </a:solidFill>
              </a:rPr>
              <a:t>WAN (INTERNET)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0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15" name="Picture 2" descr="Difference between Hub Switch and Router | Network Device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13" y="2232621"/>
            <a:ext cx="4265507" cy="317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50180" y="1714500"/>
            <a:ext cx="4442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Multiple LANs connected by routers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IP Address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Network Layer</a:t>
            </a:r>
            <a:endParaRPr lang="en-IN" dirty="0"/>
          </a:p>
        </p:txBody>
      </p:sp>
      <p:pic>
        <p:nvPicPr>
          <p:cNvPr id="7" name="index (32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73040" y="2779799"/>
            <a:ext cx="5867400" cy="295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1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114424"/>
          </a:xfrm>
          <a:blipFill dpi="0" rotWithShape="1">
            <a:blip r:embed="rId4">
              <a:alphaModFix amt="45000"/>
            </a:blip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IN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IN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IN" sz="27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 I – Chapter 3: Internet Principles</a:t>
            </a:r>
            <a:br>
              <a:rPr lang="en-IN" sz="27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en-IN" sz="27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9810" y="1546955"/>
            <a:ext cx="9268918" cy="4376864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     </a:t>
            </a:r>
            <a:endParaRPr lang="en-IN" sz="4000" dirty="0" smtClean="0"/>
          </a:p>
          <a:p>
            <a:pPr algn="l"/>
            <a:endParaRPr lang="en-IN" sz="4000" dirty="0"/>
          </a:p>
          <a:p>
            <a:pPr algn="l"/>
            <a:endParaRPr lang="en-IN" sz="4000" dirty="0" smtClean="0"/>
          </a:p>
          <a:p>
            <a:pPr algn="l"/>
            <a:endParaRPr lang="en-IN" sz="4000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9E8B-BCCB-49C2-8F32-E3D74607B087}" type="datetime1">
              <a:rPr lang="en-IN" smtClean="0"/>
              <a:t>14-06-2022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K.Sarojini ,Assistant Professor,  </a:t>
            </a:r>
          </a:p>
          <a:p>
            <a:r>
              <a:rPr lang="en-IN" dirty="0" smtClean="0"/>
              <a:t>Department of Information Technology, </a:t>
            </a:r>
          </a:p>
          <a:p>
            <a:r>
              <a:rPr lang="en-IN" dirty="0" smtClean="0"/>
              <a:t>SIES College of Arts, Science and Commerce, Mumbai.</a:t>
            </a:r>
            <a:endParaRPr lang="en-IN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282A-0276-49E9-BA8C-7A90F33E95F2}" type="slidenum">
              <a:rPr lang="en-IN" smtClean="0"/>
              <a:t>26</a:t>
            </a:fld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2192000" cy="392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937260" y="1114425"/>
            <a:ext cx="10340340" cy="5775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200" dirty="0" smtClean="0">
                <a:solidFill>
                  <a:prstClr val="black"/>
                </a:solidFill>
              </a:rPr>
              <a:t>MANET (Mobile Ad-hoc Network)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endParaRPr lang="en-US" sz="20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400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prstClr val="black"/>
                </a:solidFill>
              </a:rPr>
              <a:t>Self-Configurable network of mobile hosts/routers </a:t>
            </a:r>
            <a:endParaRPr lang="en-US" sz="2000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prstClr val="black"/>
                </a:solidFill>
              </a:rPr>
              <a:t>Access point-Typically </a:t>
            </a:r>
            <a:r>
              <a:rPr lang="en-US" sz="2000" dirty="0">
                <a:solidFill>
                  <a:prstClr val="black"/>
                </a:solidFill>
              </a:rPr>
              <a:t>short-range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prstClr val="black"/>
                </a:solidFill>
              </a:rPr>
              <a:t>Connected by wireless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prstClr val="black"/>
                </a:solidFill>
              </a:rPr>
              <a:t>Each node plays both roles </a:t>
            </a:r>
            <a:r>
              <a:rPr lang="en-US" sz="2000" dirty="0" err="1" smtClean="0">
                <a:solidFill>
                  <a:prstClr val="black"/>
                </a:solidFill>
              </a:rPr>
              <a:t>ie</a:t>
            </a:r>
            <a:r>
              <a:rPr lang="en-US" sz="2000" dirty="0" smtClean="0">
                <a:solidFill>
                  <a:prstClr val="black"/>
                </a:solidFill>
              </a:rPr>
              <a:t>. Of router and host showing autonomous nature</a:t>
            </a:r>
            <a:endParaRPr lang="en-US" sz="2000" dirty="0">
              <a:solidFill>
                <a:prstClr val="black"/>
              </a:solidFill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</a:pP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260" y="1470660"/>
            <a:ext cx="9128760" cy="32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7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114424"/>
          </a:xfrm>
          <a:blipFill dpi="0" rotWithShape="1">
            <a:blip r:embed="rId4">
              <a:alphaModFix amt="45000"/>
            </a:blip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IN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IN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IN" sz="27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 I – Chapter 3: Internet Principles</a:t>
            </a:r>
            <a:br>
              <a:rPr lang="en-IN" sz="27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en-IN" sz="27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1604211"/>
            <a:ext cx="9268918" cy="4376864"/>
          </a:xfrm>
        </p:spPr>
        <p:txBody>
          <a:bodyPr>
            <a:normAutofit lnSpcReduction="10000"/>
          </a:bodyPr>
          <a:lstStyle/>
          <a:p>
            <a:pPr algn="l"/>
            <a:r>
              <a:rPr lang="en-IN" sz="3200" dirty="0" smtClean="0"/>
              <a:t>MANET  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IN" sz="3200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IN" sz="3200" dirty="0" smtClean="0"/>
              <a:t>  Energy constrained operation – Battery operated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IN" sz="3200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IN" sz="3200" dirty="0" smtClean="0"/>
              <a:t>  Bandwidth constrained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IN" sz="3200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IN" sz="3200" dirty="0" smtClean="0"/>
              <a:t>  Limited security</a:t>
            </a:r>
            <a:r>
              <a:rPr lang="en-IN" sz="4000" dirty="0" smtClean="0"/>
              <a:t/>
            </a:r>
            <a:br>
              <a:rPr lang="en-IN" sz="4000" dirty="0" smtClean="0"/>
            </a:br>
            <a:endParaRPr lang="en-IN" sz="4000" dirty="0" smtClean="0"/>
          </a:p>
          <a:p>
            <a:pPr algn="l"/>
            <a:endParaRPr lang="en-IN" sz="4000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IN" sz="4000" dirty="0"/>
          </a:p>
          <a:p>
            <a:pPr algn="l"/>
            <a:endParaRPr lang="en-IN" sz="4000" dirty="0" smtClean="0"/>
          </a:p>
          <a:p>
            <a:pPr algn="l"/>
            <a:endParaRPr lang="en-IN" sz="4000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9E8B-BCCB-49C2-8F32-E3D74607B087}" type="datetime1">
              <a:rPr lang="en-IN" smtClean="0"/>
              <a:t>14-06-2022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K.Sarojini ,Assistant Professor,  </a:t>
            </a:r>
          </a:p>
          <a:p>
            <a:r>
              <a:rPr lang="en-IN" dirty="0" smtClean="0"/>
              <a:t>Department of Information Technology, </a:t>
            </a:r>
          </a:p>
          <a:p>
            <a:r>
              <a:rPr lang="en-IN" dirty="0" smtClean="0"/>
              <a:t>SIES College of Arts, Science and Commerce, Mumbai.</a:t>
            </a:r>
            <a:endParaRPr lang="en-IN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282A-0276-49E9-BA8C-7A90F33E95F2}" type="slidenum">
              <a:rPr lang="en-IN" smtClean="0"/>
              <a:t>27</a:t>
            </a:fld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2192000" cy="392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332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114424"/>
          </a:xfrm>
          <a:blipFill dpi="0" rotWithShape="1">
            <a:blip r:embed="rId4">
              <a:alphaModFix amt="45000"/>
            </a:blip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IN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IN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IN" sz="27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 I – Chapter 3: Internet Principles: Internet communication</a:t>
            </a:r>
            <a:br>
              <a:rPr lang="en-IN" sz="27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en-IN" sz="27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1604211"/>
            <a:ext cx="9268918" cy="437686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800" dirty="0" smtClean="0"/>
              <a:t>Internet Protocol</a:t>
            </a:r>
          </a:p>
          <a:p>
            <a:pPr algn="l"/>
            <a:endParaRPr lang="en-US" sz="2800" dirty="0" smtClean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 smtClean="0"/>
              <a:t>Common communication rules for all networks</a:t>
            </a:r>
            <a:endParaRPr lang="en-US" sz="2800" dirty="0" smtClean="0"/>
          </a:p>
          <a:p>
            <a:pPr algn="l"/>
            <a:r>
              <a:rPr lang="en-US" sz="2800" dirty="0" smtClean="0"/>
              <a:t>	</a:t>
            </a:r>
            <a:r>
              <a:rPr lang="en-US" sz="2000" dirty="0" err="1" smtClean="0"/>
              <a:t>ie</a:t>
            </a:r>
            <a:r>
              <a:rPr lang="en-US" sz="2000" dirty="0" smtClean="0"/>
              <a:t>. Governs how hosts and routers should cooperate when they transfer </a:t>
            </a:r>
          </a:p>
          <a:p>
            <a:pPr algn="l"/>
            <a:r>
              <a:rPr lang="en-US" sz="2000" dirty="0"/>
              <a:t> </a:t>
            </a:r>
            <a:r>
              <a:rPr lang="en-US" sz="2000" dirty="0" smtClean="0"/>
              <a:t>                     data from n/w to n/w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 smtClean="0"/>
              <a:t>Protocol s/w running on each host and router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 smtClean="0"/>
              <a:t> Extra data (Header/Footer) with actual message </a:t>
            </a:r>
          </a:p>
          <a:p>
            <a:pPr algn="l"/>
            <a:endParaRPr lang="en-US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 smtClean="0"/>
              <a:t> TCP/IP is a global protocol for internet</a:t>
            </a:r>
            <a:endParaRPr lang="en-IN" dirty="0" smtClean="0"/>
          </a:p>
          <a:p>
            <a:pPr algn="l"/>
            <a:r>
              <a:rPr lang="en-US" sz="4000" dirty="0"/>
              <a:t>	</a:t>
            </a:r>
            <a:r>
              <a:rPr lang="en-US" sz="4000" dirty="0" smtClean="0"/>
              <a:t>	</a:t>
            </a:r>
            <a:endParaRPr lang="en-IN" sz="4000" dirty="0"/>
          </a:p>
          <a:p>
            <a:pPr algn="l"/>
            <a:endParaRPr lang="en-IN" sz="4000" dirty="0" smtClean="0"/>
          </a:p>
          <a:p>
            <a:pPr algn="l"/>
            <a:endParaRPr lang="en-IN" sz="4000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9E8B-BCCB-49C2-8F32-E3D74607B087}" type="datetime1">
              <a:rPr lang="en-IN" smtClean="0"/>
              <a:t>14-06-2022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K.Sarojini ,Assistant Professor,  </a:t>
            </a:r>
          </a:p>
          <a:p>
            <a:r>
              <a:rPr lang="en-IN" dirty="0" smtClean="0"/>
              <a:t>Department of Information Technology, </a:t>
            </a:r>
          </a:p>
          <a:p>
            <a:r>
              <a:rPr lang="en-IN" dirty="0" smtClean="0"/>
              <a:t>SIES College of Arts, Science and Commerce, Mumbai.</a:t>
            </a:r>
            <a:endParaRPr lang="en-IN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282A-0276-49E9-BA8C-7A90F33E95F2}" type="slidenum">
              <a:rPr lang="en-IN" smtClean="0"/>
              <a:t>28</a:t>
            </a:fld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2192000" cy="392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629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114424"/>
          </a:xfrm>
          <a:blipFill dpi="0" rotWithShape="1">
            <a:blip r:embed="rId4">
              <a:alphaModFix amt="45000"/>
            </a:blip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IN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IN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IN" sz="27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 I – Chapter 3: Internet Principles: Internet communication</a:t>
            </a:r>
            <a:br>
              <a:rPr lang="en-IN" sz="27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en-IN" sz="27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1604211"/>
            <a:ext cx="9268918" cy="437686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800" dirty="0" smtClean="0"/>
              <a:t>What does an Internet Protocol do?</a:t>
            </a:r>
          </a:p>
          <a:p>
            <a:pPr algn="l"/>
            <a:endParaRPr lang="en-US" sz="2800" dirty="0" smtClean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 smtClean="0"/>
              <a:t>Provides a naming scheme</a:t>
            </a:r>
            <a:endParaRPr lang="en-US" sz="2800" dirty="0" smtClean="0"/>
          </a:p>
          <a:p>
            <a:pPr algn="l"/>
            <a:r>
              <a:rPr lang="en-US" sz="2800" dirty="0" smtClean="0"/>
              <a:t>	</a:t>
            </a:r>
            <a:endParaRPr lang="en-US" sz="2000" dirty="0" smtClean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 smtClean="0"/>
              <a:t>Provides delivery mechanism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 smtClean="0"/>
              <a:t> Defines header</a:t>
            </a:r>
          </a:p>
          <a:p>
            <a:pPr algn="l"/>
            <a:endParaRPr lang="en-US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 smtClean="0"/>
              <a:t> Managing networking tasks to transmit and receive data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 smtClean="0"/>
              <a:t>Protocol stack</a:t>
            </a:r>
            <a:endParaRPr lang="en-IN" dirty="0" smtClean="0"/>
          </a:p>
          <a:p>
            <a:pPr algn="l"/>
            <a:r>
              <a:rPr lang="en-US" sz="4000" dirty="0"/>
              <a:t>	</a:t>
            </a:r>
            <a:r>
              <a:rPr lang="en-US" sz="4000" dirty="0" smtClean="0"/>
              <a:t>	</a:t>
            </a:r>
            <a:endParaRPr lang="en-IN" sz="4000" dirty="0"/>
          </a:p>
          <a:p>
            <a:pPr algn="l"/>
            <a:endParaRPr lang="en-IN" sz="4000" dirty="0" smtClean="0"/>
          </a:p>
          <a:p>
            <a:pPr algn="l"/>
            <a:endParaRPr lang="en-IN" sz="4000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9E8B-BCCB-49C2-8F32-E3D74607B087}" type="datetime1">
              <a:rPr lang="en-IN" smtClean="0"/>
              <a:t>14-06-2022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K.Sarojini ,Assistant Professor,  </a:t>
            </a:r>
          </a:p>
          <a:p>
            <a:r>
              <a:rPr lang="en-IN" dirty="0" smtClean="0"/>
              <a:t>Department of Information Technology, </a:t>
            </a:r>
          </a:p>
          <a:p>
            <a:r>
              <a:rPr lang="en-IN" dirty="0" smtClean="0"/>
              <a:t>SIES College of Arts, Science and Commerce, Mumbai.</a:t>
            </a:r>
            <a:endParaRPr lang="en-IN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282A-0276-49E9-BA8C-7A90F33E95F2}" type="slidenum">
              <a:rPr lang="en-IN" smtClean="0"/>
              <a:t>29</a:t>
            </a:fld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2192000" cy="392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9231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154623"/>
          </a:xfrm>
          <a:blipFill dpi="0" rotWithShape="1">
            <a:blip r:embed="rId4">
              <a:alphaModFix amt="45000"/>
            </a:blip>
            <a:srcRect/>
            <a:tile tx="0" ty="0" sx="100000" sy="100000" flip="none" algn="tl"/>
          </a:blipFill>
        </p:spPr>
        <p:txBody>
          <a:bodyPr bIns="360000">
            <a:normAutofit/>
          </a:bodyPr>
          <a:lstStyle/>
          <a:p>
            <a:pPr algn="just"/>
            <a:r>
              <a:rPr lang="en-IN" sz="32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                    The Flavour of the Internet of Things</a:t>
            </a:r>
            <a:endParaRPr lang="en-IN" sz="3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1604211"/>
            <a:ext cx="9144000" cy="3653589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IN" sz="4000" dirty="0" smtClean="0"/>
              <a:t> Smart Refrigerator</a:t>
            </a:r>
          </a:p>
          <a:p>
            <a:pPr algn="l"/>
            <a:endParaRPr lang="en-IN" sz="4000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IN" sz="4000" dirty="0" smtClean="0"/>
              <a:t> Train schedule Alarm clock</a:t>
            </a:r>
          </a:p>
          <a:p>
            <a:pPr algn="l"/>
            <a:endParaRPr lang="en-IN" sz="4000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IN" sz="4000" dirty="0" smtClean="0"/>
              <a:t> Blinking light –Reminder for medicine intake</a:t>
            </a:r>
          </a:p>
          <a:p>
            <a:pPr algn="l"/>
            <a:endParaRPr lang="en-IN" sz="4000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IN" sz="4000" dirty="0" smtClean="0"/>
              <a:t> Umbrella – weather forecast and many more…</a:t>
            </a:r>
          </a:p>
          <a:p>
            <a:pPr algn="l"/>
            <a:endParaRPr lang="en-IN" sz="40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9E8B-BCCB-49C2-8F32-E3D74607B087}" type="datetime1">
              <a:rPr lang="en-IN" smtClean="0"/>
              <a:t>14-06-2022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K.Sarojini ,Assistant Professor,  </a:t>
            </a:r>
          </a:p>
          <a:p>
            <a:r>
              <a:rPr lang="en-IN" dirty="0" smtClean="0"/>
              <a:t>Department of Information Technology, </a:t>
            </a:r>
          </a:p>
          <a:p>
            <a:r>
              <a:rPr lang="en-IN" dirty="0" smtClean="0"/>
              <a:t>SIES College of Arts, Science and Commerce, Mumbai.</a:t>
            </a:r>
            <a:endParaRPr lang="en-IN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282A-0276-49E9-BA8C-7A90F33E95F2}" type="slidenum">
              <a:rPr lang="en-IN" smtClean="0"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1689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114424"/>
          </a:xfrm>
          <a:blipFill dpi="0" rotWithShape="1">
            <a:blip r:embed="rId4">
              <a:alphaModFix amt="45000"/>
            </a:blip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IN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IN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IN" sz="27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 I – Chapter 3: Internet Principles: Internet communication</a:t>
            </a:r>
            <a:br>
              <a:rPr lang="en-IN" sz="27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en-IN" sz="27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1604211"/>
            <a:ext cx="9268918" cy="4376864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Protocol stack</a:t>
            </a:r>
          </a:p>
          <a:p>
            <a:pPr algn="l"/>
            <a:r>
              <a:rPr lang="en-US" sz="2800" dirty="0"/>
              <a:t>	</a:t>
            </a:r>
            <a:r>
              <a:rPr lang="en-US" sz="2800" dirty="0" smtClean="0"/>
              <a:t>	</a:t>
            </a:r>
            <a:r>
              <a:rPr lang="en-US" sz="4000" dirty="0"/>
              <a:t>	</a:t>
            </a:r>
            <a:r>
              <a:rPr lang="en-US" sz="4000" dirty="0" smtClean="0"/>
              <a:t>	</a:t>
            </a:r>
            <a:endParaRPr lang="en-IN" sz="4000" dirty="0"/>
          </a:p>
          <a:p>
            <a:pPr algn="l"/>
            <a:endParaRPr lang="en-IN" sz="4000" dirty="0" smtClean="0"/>
          </a:p>
          <a:p>
            <a:pPr algn="l"/>
            <a:endParaRPr lang="en-IN" sz="4000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9E8B-BCCB-49C2-8F32-E3D74607B087}" type="datetime1">
              <a:rPr lang="en-IN" smtClean="0"/>
              <a:t>14-06-2022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K.Sarojini ,Assistant Professor,  </a:t>
            </a:r>
          </a:p>
          <a:p>
            <a:r>
              <a:rPr lang="en-IN" dirty="0" smtClean="0"/>
              <a:t>Department of Information Technology, </a:t>
            </a:r>
          </a:p>
          <a:p>
            <a:r>
              <a:rPr lang="en-IN" dirty="0" smtClean="0"/>
              <a:t>SIES College of Arts, Science and Commerce, Mumbai.</a:t>
            </a:r>
            <a:endParaRPr lang="en-IN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282A-0276-49E9-BA8C-7A90F33E95F2}" type="slidenum">
              <a:rPr lang="en-IN" smtClean="0"/>
              <a:t>30</a:t>
            </a:fld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2192000" cy="392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0680" y="2179320"/>
            <a:ext cx="7612380" cy="400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2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114424"/>
          </a:xfrm>
          <a:blipFill dpi="0" rotWithShape="1">
            <a:blip r:embed="rId4">
              <a:alphaModFix amt="45000"/>
            </a:blip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IN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IN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IN" sz="27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 I – Chapter 3: Internet Principles: Internet communication</a:t>
            </a:r>
            <a:br>
              <a:rPr lang="en-IN" sz="27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en-IN" sz="27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1604211"/>
            <a:ext cx="9268918" cy="437686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800" dirty="0" smtClean="0"/>
              <a:t>What does an Internet Protocol do?</a:t>
            </a:r>
          </a:p>
          <a:p>
            <a:pPr algn="l"/>
            <a:endParaRPr lang="en-US" sz="2800" dirty="0" smtClean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 smtClean="0"/>
              <a:t>Provides a naming scheme</a:t>
            </a:r>
            <a:endParaRPr lang="en-US" sz="2800" dirty="0" smtClean="0"/>
          </a:p>
          <a:p>
            <a:pPr algn="l"/>
            <a:r>
              <a:rPr lang="en-US" sz="2800" dirty="0" smtClean="0"/>
              <a:t>	</a:t>
            </a:r>
            <a:endParaRPr lang="en-US" sz="2000" dirty="0" smtClean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 smtClean="0"/>
              <a:t>Provides delivery mechanism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 smtClean="0"/>
              <a:t> Defines header</a:t>
            </a:r>
          </a:p>
          <a:p>
            <a:pPr algn="l"/>
            <a:endParaRPr lang="en-US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 smtClean="0"/>
              <a:t> Managing networking tasks to transmit and receive data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 smtClean="0"/>
              <a:t>Protocol stack</a:t>
            </a:r>
            <a:endParaRPr lang="en-IN" dirty="0" smtClean="0"/>
          </a:p>
          <a:p>
            <a:pPr algn="l"/>
            <a:r>
              <a:rPr lang="en-US" sz="4000" dirty="0"/>
              <a:t>	</a:t>
            </a:r>
            <a:r>
              <a:rPr lang="en-US" sz="4000" dirty="0" smtClean="0"/>
              <a:t>	</a:t>
            </a:r>
            <a:endParaRPr lang="en-IN" sz="4000" dirty="0"/>
          </a:p>
          <a:p>
            <a:pPr algn="l"/>
            <a:endParaRPr lang="en-IN" sz="4000" dirty="0" smtClean="0"/>
          </a:p>
          <a:p>
            <a:pPr algn="l"/>
            <a:endParaRPr lang="en-IN" sz="4000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9E8B-BCCB-49C2-8F32-E3D74607B087}" type="datetime1">
              <a:rPr lang="en-IN" smtClean="0"/>
              <a:t>14-06-2022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K.Sarojini ,Assistant Professor,  </a:t>
            </a:r>
          </a:p>
          <a:p>
            <a:r>
              <a:rPr lang="en-IN" dirty="0" smtClean="0"/>
              <a:t>Department of Information Technology, </a:t>
            </a:r>
          </a:p>
          <a:p>
            <a:r>
              <a:rPr lang="en-IN" dirty="0" smtClean="0"/>
              <a:t>SIES College of Arts, Science and Commerce, Mumbai.</a:t>
            </a:r>
            <a:endParaRPr lang="en-IN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282A-0276-49E9-BA8C-7A90F33E95F2}" type="slidenum">
              <a:rPr lang="en-IN" smtClean="0"/>
              <a:t>31</a:t>
            </a:fld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2192000" cy="392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596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154623"/>
          </a:xfrm>
          <a:blipFill dpi="0" rotWithShape="1">
            <a:blip r:embed="rId4">
              <a:alphaModFix amt="45000"/>
            </a:blip>
            <a:srcRect/>
            <a:tile tx="0" ty="0" sx="100000" sy="100000" flip="none" algn="tl"/>
          </a:blipFill>
        </p:spPr>
        <p:txBody>
          <a:bodyPr bIns="360000">
            <a:normAutofit/>
          </a:bodyPr>
          <a:lstStyle/>
          <a:p>
            <a:pPr algn="just"/>
            <a:r>
              <a:rPr lang="en-IN" sz="32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                           The “Internet” of “Things”</a:t>
            </a:r>
            <a:endParaRPr lang="en-IN" sz="3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1604211"/>
            <a:ext cx="9144000" cy="4251157"/>
          </a:xfrm>
        </p:spPr>
        <p:txBody>
          <a:bodyPr>
            <a:normAutofit fontScale="85000"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IN" sz="4000" dirty="0" smtClean="0"/>
              <a:t> Not a smart phone</a:t>
            </a:r>
          </a:p>
          <a:p>
            <a:pPr algn="l"/>
            <a:endParaRPr lang="en-IN" sz="4000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IN" sz="4000" dirty="0" smtClean="0"/>
              <a:t> communication between devices</a:t>
            </a:r>
          </a:p>
          <a:p>
            <a:pPr algn="l"/>
            <a:endParaRPr lang="en-IN" sz="4000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IN" sz="4000" dirty="0" smtClean="0"/>
              <a:t> Thing – Anything besides traditional computer</a:t>
            </a:r>
          </a:p>
          <a:p>
            <a:pPr algn="l"/>
            <a:endParaRPr lang="en-IN" sz="4000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IN" sz="4000" dirty="0" smtClean="0"/>
              <a:t> </a:t>
            </a:r>
            <a:r>
              <a:rPr lang="en-IN" sz="4000" dirty="0"/>
              <a:t>A</a:t>
            </a:r>
            <a:r>
              <a:rPr lang="en-IN" sz="4000" dirty="0" smtClean="0"/>
              <a:t>dding </a:t>
            </a:r>
            <a:r>
              <a:rPr lang="en-IN" sz="4000" dirty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en-IN" sz="4000" dirty="0" smtClean="0">
                <a:solidFill>
                  <a:schemeClr val="accent2">
                    <a:lumMod val="75000"/>
                  </a:schemeClr>
                </a:solidFill>
              </a:rPr>
              <a:t>omputational Intelligence </a:t>
            </a:r>
            <a:r>
              <a:rPr lang="en-IN" sz="4000" dirty="0" smtClean="0"/>
              <a:t>on device</a:t>
            </a:r>
          </a:p>
          <a:p>
            <a:pPr algn="l"/>
            <a:endParaRPr lang="en-IN" sz="4000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IN" sz="4000" dirty="0" smtClean="0"/>
          </a:p>
          <a:p>
            <a:pPr algn="l"/>
            <a:endParaRPr lang="en-IN" sz="40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9E8B-BCCB-49C2-8F32-E3D74607B087}" type="datetime1">
              <a:rPr lang="en-IN" smtClean="0"/>
              <a:t>14-06-2022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K.Sarojini ,Assistant Professor,  </a:t>
            </a:r>
          </a:p>
          <a:p>
            <a:r>
              <a:rPr lang="en-IN" dirty="0" smtClean="0"/>
              <a:t>Department of Information Technology, </a:t>
            </a:r>
          </a:p>
          <a:p>
            <a:r>
              <a:rPr lang="en-IN" dirty="0" smtClean="0"/>
              <a:t>SIES College of Arts, Science and Commerce, Mumbai.</a:t>
            </a:r>
            <a:endParaRPr lang="en-IN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282A-0276-49E9-BA8C-7A90F33E95F2}" type="slidenum">
              <a:rPr lang="en-IN" smtClean="0"/>
              <a:t>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3612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154623"/>
          </a:xfrm>
          <a:blipFill dpi="0" rotWithShape="1">
            <a:blip r:embed="rId4">
              <a:alphaModFix amt="45000"/>
            </a:blip>
            <a:srcRect/>
            <a:tile tx="0" ty="0" sx="100000" sy="100000" flip="none" algn="tl"/>
          </a:blipFill>
        </p:spPr>
        <p:txBody>
          <a:bodyPr bIns="360000">
            <a:normAutofit/>
          </a:bodyPr>
          <a:lstStyle/>
          <a:p>
            <a:pPr algn="just"/>
            <a:r>
              <a:rPr lang="en-IN" sz="32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                           The Internet of Things</a:t>
            </a:r>
            <a:endParaRPr lang="en-IN" sz="3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1604211"/>
            <a:ext cx="9144000" cy="4664853"/>
          </a:xfrm>
        </p:spPr>
        <p:txBody>
          <a:bodyPr>
            <a:normAutofit lnSpcReduction="10000"/>
          </a:bodyPr>
          <a:lstStyle/>
          <a:p>
            <a:pPr algn="l"/>
            <a:r>
              <a:rPr lang="en-IN" sz="4000" dirty="0" smtClean="0"/>
              <a:t>So</a:t>
            </a:r>
          </a:p>
          <a:p>
            <a:pPr algn="l"/>
            <a:r>
              <a:rPr lang="en-IN" sz="4000" dirty="0" smtClean="0"/>
              <a:t>    What is IoT?</a:t>
            </a:r>
          </a:p>
          <a:p>
            <a:pPr algn="l"/>
            <a:r>
              <a:rPr lang="en-IN" sz="4000" dirty="0"/>
              <a:t> </a:t>
            </a:r>
            <a:r>
              <a:rPr lang="en-IN" sz="4000" dirty="0" smtClean="0"/>
              <a:t>                          Physical Object (Thing) </a:t>
            </a:r>
          </a:p>
          <a:p>
            <a:pPr algn="l"/>
            <a:r>
              <a:rPr lang="en-IN" sz="4000" dirty="0"/>
              <a:t> </a:t>
            </a:r>
            <a:r>
              <a:rPr lang="en-IN" sz="4000" dirty="0" smtClean="0"/>
              <a:t>                                           +</a:t>
            </a:r>
          </a:p>
          <a:p>
            <a:pPr algn="l"/>
            <a:r>
              <a:rPr lang="en-IN" sz="4000" dirty="0"/>
              <a:t> </a:t>
            </a:r>
            <a:r>
              <a:rPr lang="en-IN" sz="4000" dirty="0" smtClean="0"/>
              <a:t>                       Computational Intelligence     </a:t>
            </a:r>
          </a:p>
          <a:p>
            <a:pPr algn="l"/>
            <a:r>
              <a:rPr lang="en-IN" sz="4000" dirty="0" smtClean="0"/>
              <a:t>                                             +</a:t>
            </a:r>
          </a:p>
          <a:p>
            <a:pPr algn="l"/>
            <a:r>
              <a:rPr lang="en-IN" sz="4000" dirty="0" smtClean="0"/>
              <a:t>                                       Internet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IN" sz="4000" dirty="0" smtClean="0"/>
          </a:p>
          <a:p>
            <a:pPr algn="l"/>
            <a:endParaRPr lang="en-IN" sz="40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9E8B-BCCB-49C2-8F32-E3D74607B087}" type="datetime1">
              <a:rPr lang="en-IN" smtClean="0"/>
              <a:t>14-06-2022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K.Sarojini ,Assistant Professor,  </a:t>
            </a:r>
          </a:p>
          <a:p>
            <a:r>
              <a:rPr lang="en-IN" dirty="0" smtClean="0"/>
              <a:t>Department of Information Technology, </a:t>
            </a:r>
          </a:p>
          <a:p>
            <a:r>
              <a:rPr lang="en-IN" dirty="0" smtClean="0"/>
              <a:t>SIES College of Arts, Science and Commerce, Mumbai.</a:t>
            </a:r>
            <a:endParaRPr lang="en-IN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282A-0276-49E9-BA8C-7A90F33E95F2}" type="slidenum">
              <a:rPr lang="en-IN" smtClean="0"/>
              <a:t>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7744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154623"/>
          </a:xfrm>
          <a:blipFill dpi="0" rotWithShape="1">
            <a:blip r:embed="rId4">
              <a:alphaModFix amt="45000"/>
            </a:blip>
            <a:srcRect/>
            <a:tile tx="0" ty="0" sx="100000" sy="100000" flip="none" algn="tl"/>
          </a:blipFill>
        </p:spPr>
        <p:txBody>
          <a:bodyPr bIns="360000">
            <a:normAutofit/>
          </a:bodyPr>
          <a:lstStyle/>
          <a:p>
            <a:pPr algn="just"/>
            <a:r>
              <a:rPr lang="en-IN" sz="32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                    The Technology of Internet of Things</a:t>
            </a:r>
            <a:endParaRPr lang="en-IN" sz="3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1604211"/>
            <a:ext cx="9144000" cy="4373256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IN" sz="4000" dirty="0" smtClean="0"/>
              <a:t>   Powerful and Ubiquitous(Pervasive)</a:t>
            </a:r>
          </a:p>
          <a:p>
            <a:pPr algn="l"/>
            <a:endParaRPr lang="en-IN" sz="4000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IN" sz="4000" dirty="0" smtClean="0"/>
              <a:t>   Demand drives down the prices</a:t>
            </a:r>
          </a:p>
          <a:p>
            <a:pPr algn="l"/>
            <a:endParaRPr lang="en-IN" sz="4000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IN" sz="4000" dirty="0" smtClean="0"/>
              <a:t>   Not just possible also feasible</a:t>
            </a:r>
          </a:p>
          <a:p>
            <a:pPr algn="l"/>
            <a:endParaRPr lang="en-IN" sz="4000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IN" sz="4000" dirty="0" smtClean="0"/>
              <a:t>   Internal and External Communication</a:t>
            </a:r>
          </a:p>
          <a:p>
            <a:pPr algn="l"/>
            <a:r>
              <a:rPr lang="en-IN" sz="4000" dirty="0"/>
              <a:t> </a:t>
            </a:r>
            <a:r>
              <a:rPr lang="en-IN" sz="4000" dirty="0" smtClean="0"/>
              <a:t>      Sensors  - Microcontroller – Internet</a:t>
            </a:r>
          </a:p>
          <a:p>
            <a:pPr algn="l"/>
            <a:endParaRPr lang="en-IN" sz="4000" dirty="0" smtClean="0"/>
          </a:p>
          <a:p>
            <a:pPr algn="l"/>
            <a:endParaRPr lang="en-IN" sz="4000" dirty="0" smtClean="0"/>
          </a:p>
          <a:p>
            <a:pPr algn="l"/>
            <a:endParaRPr lang="en-IN" sz="4000" dirty="0" smtClean="0"/>
          </a:p>
          <a:p>
            <a:pPr algn="l"/>
            <a:endParaRPr lang="en-IN" sz="40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9E8B-BCCB-49C2-8F32-E3D74607B087}" type="datetime1">
              <a:rPr lang="en-IN" smtClean="0"/>
              <a:t>14-06-2022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K.Sarojini ,Assistant Professor,  </a:t>
            </a:r>
          </a:p>
          <a:p>
            <a:r>
              <a:rPr lang="en-IN" dirty="0" smtClean="0"/>
              <a:t>Department of Information Technology, </a:t>
            </a:r>
          </a:p>
          <a:p>
            <a:r>
              <a:rPr lang="en-IN" dirty="0" smtClean="0"/>
              <a:t>SIES College of Arts, Science and Commerce, Mumbai.</a:t>
            </a:r>
            <a:endParaRPr lang="en-IN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282A-0276-49E9-BA8C-7A90F33E95F2}" type="slidenum">
              <a:rPr lang="en-IN" smtClean="0"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7959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154623"/>
          </a:xfrm>
          <a:blipFill dpi="0" rotWithShape="1">
            <a:blip r:embed="rId4">
              <a:alphaModFix amt="45000"/>
            </a:blip>
            <a:srcRect/>
            <a:tile tx="0" ty="0" sx="100000" sy="100000" flip="none" algn="tl"/>
          </a:blipFill>
        </p:spPr>
        <p:txBody>
          <a:bodyPr bIns="360000">
            <a:normAutofit/>
          </a:bodyPr>
          <a:lstStyle/>
          <a:p>
            <a:pPr algn="just"/>
            <a:r>
              <a:rPr lang="en-IN" sz="32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                    The Technology of Internet of Things</a:t>
            </a:r>
            <a:endParaRPr lang="en-IN" sz="3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1604211"/>
            <a:ext cx="9144000" cy="4373256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IN" sz="4000" dirty="0" smtClean="0"/>
              <a:t> Design methodology - Computers and IoT</a:t>
            </a:r>
          </a:p>
          <a:p>
            <a:pPr algn="l"/>
            <a:endParaRPr lang="en-IN" sz="4000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IN" sz="4000" dirty="0" smtClean="0"/>
              <a:t> Special purpose - Efficient for one task </a:t>
            </a:r>
            <a:br>
              <a:rPr lang="en-IN" sz="4000" dirty="0" smtClean="0"/>
            </a:br>
            <a:r>
              <a:rPr lang="en-IN" sz="4000" dirty="0" smtClean="0"/>
              <a:t>                                 Inefficient for other task</a:t>
            </a:r>
          </a:p>
          <a:p>
            <a:pPr algn="l"/>
            <a:endParaRPr lang="en-IN" sz="4000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IN" sz="4000" dirty="0" smtClean="0"/>
              <a:t> Internet availability</a:t>
            </a:r>
          </a:p>
          <a:p>
            <a:pPr algn="l"/>
            <a:endParaRPr lang="en-IN" sz="4000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IN" sz="4000" dirty="0" smtClean="0"/>
              <a:t>  API</a:t>
            </a:r>
          </a:p>
          <a:p>
            <a:pPr algn="l"/>
            <a:r>
              <a:rPr lang="en-IN" sz="4000" dirty="0" smtClean="0"/>
              <a:t> </a:t>
            </a:r>
          </a:p>
          <a:p>
            <a:pPr algn="l"/>
            <a:endParaRPr lang="en-IN" sz="4000" dirty="0" smtClean="0"/>
          </a:p>
          <a:p>
            <a:pPr algn="l"/>
            <a:endParaRPr lang="en-IN" sz="4000" dirty="0" smtClean="0"/>
          </a:p>
          <a:p>
            <a:pPr algn="l"/>
            <a:endParaRPr lang="en-IN" sz="4000" dirty="0" smtClean="0"/>
          </a:p>
          <a:p>
            <a:pPr algn="l"/>
            <a:endParaRPr lang="en-IN" sz="40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9E8B-BCCB-49C2-8F32-E3D74607B087}" type="datetime1">
              <a:rPr lang="en-IN" smtClean="0"/>
              <a:t>14-06-2022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K.Sarojini ,Assistant Professor,  </a:t>
            </a:r>
          </a:p>
          <a:p>
            <a:r>
              <a:rPr lang="en-IN" dirty="0" smtClean="0"/>
              <a:t>Department of Information Technology, </a:t>
            </a:r>
          </a:p>
          <a:p>
            <a:r>
              <a:rPr lang="en-IN" dirty="0" smtClean="0"/>
              <a:t>SIES College of Arts, Science and Commerce, Mumbai.</a:t>
            </a:r>
            <a:endParaRPr lang="en-IN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282A-0276-49E9-BA8C-7A90F33E95F2}" type="slidenum">
              <a:rPr lang="en-IN" smtClean="0"/>
              <a:t>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6975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154623"/>
          </a:xfrm>
          <a:blipFill dpi="0" rotWithShape="1">
            <a:blip r:embed="rId4">
              <a:alphaModFix amt="45000"/>
            </a:blip>
            <a:srcRect/>
            <a:tile tx="0" ty="0" sx="100000" sy="100000" flip="none" algn="tl"/>
          </a:blipFill>
        </p:spPr>
        <p:txBody>
          <a:bodyPr bIns="360000">
            <a:normAutofit/>
          </a:bodyPr>
          <a:lstStyle/>
          <a:p>
            <a:pPr algn="just"/>
            <a:r>
              <a:rPr lang="en-US" sz="32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                                        Enchanted Objects</a:t>
            </a:r>
            <a:endParaRPr lang="en-IN" sz="3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9E8B-BCCB-49C2-8F32-E3D74607B087}" type="datetime1">
              <a:rPr lang="en-IN" smtClean="0"/>
              <a:t>14-06-2022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K.Sarojini ,Assistant Professor,  </a:t>
            </a:r>
          </a:p>
          <a:p>
            <a:r>
              <a:rPr lang="en-IN" dirty="0" smtClean="0"/>
              <a:t>Department of Information Technology, </a:t>
            </a:r>
          </a:p>
          <a:p>
            <a:r>
              <a:rPr lang="en-IN" dirty="0" smtClean="0"/>
              <a:t>SIES College of Arts, Science and Commerce, Mumbai.</a:t>
            </a:r>
            <a:endParaRPr lang="en-IN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282A-0276-49E9-BA8C-7A90F33E95F2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846477"/>
              </p:ext>
            </p:extLst>
          </p:nvPr>
        </p:nvGraphicFramePr>
        <p:xfrm>
          <a:off x="413358" y="1154622"/>
          <a:ext cx="11562742" cy="49286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89042"/>
                <a:gridCol w="5473700"/>
              </a:tblGrid>
              <a:tr h="4928678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N" sz="2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N" sz="2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N" sz="2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N" sz="2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207" y="1154623"/>
            <a:ext cx="6177593" cy="48778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56400" y="1925935"/>
            <a:ext cx="4991100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en-IN" sz="2800" b="1" i="0" u="none" strike="noStrike" kern="1200" cap="none" spc="0" normalizeH="0" baseline="0" noProof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</a:rPr>
              <a:t>Snow White’s wicked  </a:t>
            </a:r>
          </a:p>
          <a:p>
            <a:pPr algn="ctr"/>
            <a:endParaRPr lang="en-IN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kumimoji="0" lang="en-IN" sz="2800" b="1" i="0" u="none" strike="noStrike" kern="1200" cap="none" spc="0" normalizeH="0" baseline="0" noProof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</a:rPr>
              <a:t>stepmother </a:t>
            </a:r>
          </a:p>
          <a:p>
            <a:pPr algn="ctr"/>
            <a:endParaRPr kumimoji="0" lang="en-IN" sz="2800" b="1" i="0" u="none" strike="noStrike" kern="1200" cap="none" spc="0" normalizeH="0" baseline="0" noProof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uLnTx/>
              <a:uFillTx/>
            </a:endParaRPr>
          </a:p>
          <a:p>
            <a:pPr algn="ctr"/>
            <a:r>
              <a:rPr kumimoji="0" lang="en-IN" sz="2800" b="1" i="0" u="none" strike="noStrike" kern="1200" cap="none" spc="0" normalizeH="0" baseline="0" noProof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</a:rPr>
              <a:t>asking  </a:t>
            </a:r>
          </a:p>
          <a:p>
            <a:pPr algn="ctr"/>
            <a:endParaRPr kumimoji="0" lang="en-IN" sz="2800" b="1" i="0" u="none" strike="noStrike" kern="1200" cap="none" spc="0" normalizeH="0" baseline="0" noProof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uLnTx/>
              <a:uFillTx/>
            </a:endParaRPr>
          </a:p>
          <a:p>
            <a:pPr algn="ctr"/>
            <a:r>
              <a:rPr kumimoji="0" lang="en-IN" sz="2800" b="1" i="0" u="none" strike="noStrike" kern="1200" cap="none" spc="0" normalizeH="0" baseline="0" noProof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</a:rPr>
              <a:t>“Mirror Mirror on the wall, </a:t>
            </a:r>
          </a:p>
          <a:p>
            <a:pPr algn="ctr"/>
            <a:endParaRPr kumimoji="0" lang="en-IN" sz="2800" b="1" i="0" u="none" strike="noStrike" kern="1200" cap="none" spc="0" normalizeH="0" baseline="0" noProof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uLnTx/>
              <a:uFillTx/>
            </a:endParaRPr>
          </a:p>
          <a:p>
            <a:pPr algn="ctr"/>
            <a:r>
              <a:rPr kumimoji="0" lang="en-IN" sz="2800" b="1" i="0" u="none" strike="noStrike" kern="1200" cap="none" spc="0" normalizeH="0" baseline="0" noProof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</a:rPr>
              <a:t>who’s the fairest of all?</a:t>
            </a:r>
            <a:endParaRPr lang="en-IN" sz="2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452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154623"/>
          </a:xfrm>
          <a:blipFill dpi="0" rotWithShape="1">
            <a:blip r:embed="rId4">
              <a:alphaModFix amt="45000"/>
            </a:blip>
            <a:srcRect/>
            <a:tile tx="0" ty="0" sx="100000" sy="100000" flip="none" algn="tl"/>
          </a:blipFill>
        </p:spPr>
        <p:txBody>
          <a:bodyPr bIns="360000">
            <a:normAutofit/>
          </a:bodyPr>
          <a:lstStyle/>
          <a:p>
            <a:pPr algn="just"/>
            <a:r>
              <a:rPr lang="en-US" sz="32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                                    Enchanted </a:t>
            </a:r>
            <a:r>
              <a:rPr lang="en-US" sz="3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Objects</a:t>
            </a:r>
            <a:endParaRPr lang="en-IN" sz="3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9E8B-BCCB-49C2-8F32-E3D74607B087}" type="datetime1">
              <a:rPr lang="en-IN" smtClean="0"/>
              <a:t>14-06-2022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K.Sarojini ,Assistant Professor,  </a:t>
            </a:r>
          </a:p>
          <a:p>
            <a:r>
              <a:rPr lang="en-IN" dirty="0" smtClean="0"/>
              <a:t>Department of Information Technology, </a:t>
            </a:r>
          </a:p>
          <a:p>
            <a:r>
              <a:rPr lang="en-IN" dirty="0" smtClean="0"/>
              <a:t>SIES College of Arts, Science and Commerce, Mumbai.</a:t>
            </a:r>
            <a:endParaRPr lang="en-IN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282A-0276-49E9-BA8C-7A90F33E95F2}" type="slidenum">
              <a:rPr lang="en-IN" smtClean="0"/>
              <a:t>9</a:t>
            </a:fld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846477"/>
              </p:ext>
            </p:extLst>
          </p:nvPr>
        </p:nvGraphicFramePr>
        <p:xfrm>
          <a:off x="413358" y="1154622"/>
          <a:ext cx="11562742" cy="49286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89042"/>
                <a:gridCol w="5473700"/>
              </a:tblGrid>
              <a:tr h="4928678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N" sz="2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N" sz="2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N" sz="2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N" sz="2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764564" y="1633349"/>
            <a:ext cx="4991100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IN" sz="28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endParaRPr lang="en-IN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en-IN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Ron </a:t>
            </a:r>
            <a:r>
              <a:rPr lang="en-IN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</a:t>
            </a:r>
            <a:r>
              <a:rPr lang="en-IN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easley</a:t>
            </a:r>
            <a:r>
              <a:rPr kumimoji="0" lang="en-IN" sz="2800" b="1" i="0" u="none" strike="noStrike" kern="1200" cap="none" spc="0" normalizeH="0" baseline="0" noProof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</a:rPr>
              <a:t>  </a:t>
            </a:r>
          </a:p>
          <a:p>
            <a:pPr algn="ctr"/>
            <a:endParaRPr kumimoji="0" lang="en-IN" sz="2800" b="1" i="0" u="none" strike="noStrike" kern="1200" cap="none" spc="0" normalizeH="0" baseline="0" noProof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uLnTx/>
              <a:uFillTx/>
            </a:endParaRPr>
          </a:p>
          <a:p>
            <a:pPr algn="ctr"/>
            <a:r>
              <a:rPr lang="en-IN" sz="2800" b="1" noProof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Clock shows where his family</a:t>
            </a:r>
          </a:p>
          <a:p>
            <a:pPr algn="ctr"/>
            <a:r>
              <a:rPr lang="en-IN" sz="2800" b="1" noProof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</a:p>
          <a:p>
            <a:pPr algn="ctr"/>
            <a:r>
              <a:rPr lang="en-IN" sz="2800" b="1" noProof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members are?</a:t>
            </a:r>
            <a:endParaRPr kumimoji="0" lang="en-IN" sz="2800" b="1" i="0" u="none" strike="noStrike" kern="1200" cap="none" spc="0" normalizeH="0" baseline="0" noProof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uLnTx/>
              <a:uFillTx/>
            </a:endParaRPr>
          </a:p>
          <a:p>
            <a:pPr algn="ctr"/>
            <a:endParaRPr kumimoji="0" lang="en-IN" sz="2800" b="1" i="0" u="none" strike="noStrike" kern="1200" cap="none" spc="0" normalizeH="0" baseline="0" noProof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uLnTx/>
              <a:uFillTx/>
            </a:endParaRPr>
          </a:p>
          <a:p>
            <a:pPr algn="ctr"/>
            <a:endParaRPr kumimoji="0" lang="en-IN" sz="2800" b="1" i="0" u="none" strike="noStrike" kern="1200" cap="none" spc="0" normalizeH="0" baseline="0" noProof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154623"/>
            <a:ext cx="6547757" cy="492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2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6241</TotalTime>
  <Words>1663</Words>
  <Application>Microsoft Office PowerPoint</Application>
  <PresentationFormat>Widescreen</PresentationFormat>
  <Paragraphs>493</Paragraphs>
  <Slides>31</Slides>
  <Notes>31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Microsoft Sans Serif</vt:lpstr>
      <vt:lpstr>Wingdings</vt:lpstr>
      <vt:lpstr>Office Theme</vt:lpstr>
      <vt:lpstr>PowerPoint Presentation</vt:lpstr>
      <vt:lpstr>UNIT I CHAPTER I : The Internet of Things: An Overview </vt:lpstr>
      <vt:lpstr>                         The Flavour of the Internet of Things</vt:lpstr>
      <vt:lpstr>                                The “Internet” of “Things”</vt:lpstr>
      <vt:lpstr>                                The Internet of Things</vt:lpstr>
      <vt:lpstr>                         The Technology of Internet of Things</vt:lpstr>
      <vt:lpstr>                         The Technology of Internet of Things</vt:lpstr>
      <vt:lpstr>                                             Enchanted Objects</vt:lpstr>
      <vt:lpstr>                                         Enchanted Objects</vt:lpstr>
      <vt:lpstr>                                         Enchanted Objects</vt:lpstr>
      <vt:lpstr>UNIT I CHAPTER 2 : Design Principles for Connected Devices </vt:lpstr>
      <vt:lpstr> Design Principles for Connected Devices  : Calm and Ambient Technology </vt:lpstr>
      <vt:lpstr> Design Principles for Connected Devices  : Magic as Metaphor </vt:lpstr>
      <vt:lpstr> Design Principles for Connected Devices  : Magic as Metaphor </vt:lpstr>
      <vt:lpstr> Design Principles for Connected Devices  : Privacy and Security </vt:lpstr>
      <vt:lpstr> Design Principles for Connected Devices  : Web Thinking of Connected Devices </vt:lpstr>
      <vt:lpstr> Design Principles for Connected Devices  : Web Thinking of Connected Devices </vt:lpstr>
      <vt:lpstr> Design Principles for Connected Devices  : Web Thinking of Connected Devices </vt:lpstr>
      <vt:lpstr> Design Principles for Connected Devices  : Web Thinking of Connected Devices </vt:lpstr>
      <vt:lpstr> Design Principles for Connected Devices  : Web Thinking of Connected Devices </vt:lpstr>
      <vt:lpstr> UNIT I – Chapter 3: Internet Principles </vt:lpstr>
      <vt:lpstr> UNIT I – Chapter 3: Internet Principles </vt:lpstr>
      <vt:lpstr> UNIT I – Chapter 3: Internet Principles </vt:lpstr>
      <vt:lpstr> UNIT I – Chapter 3: Internet Principles </vt:lpstr>
      <vt:lpstr> UNIT I – Chapter 3: Internet Principles </vt:lpstr>
      <vt:lpstr> UNIT I – Chapter 3: Internet Principles </vt:lpstr>
      <vt:lpstr> UNIT I – Chapter 3: Internet Principles </vt:lpstr>
      <vt:lpstr> UNIT I – Chapter 3: Internet Principles: Internet communication </vt:lpstr>
      <vt:lpstr> UNIT I – Chapter 3: Internet Principles: Internet communication </vt:lpstr>
      <vt:lpstr> UNIT I – Chapter 3: Internet Principles: Internet communication </vt:lpstr>
      <vt:lpstr> UNIT I – Chapter 3: Internet Principles: Internet communication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186</cp:revision>
  <dcterms:created xsi:type="dcterms:W3CDTF">2020-08-03T09:02:18Z</dcterms:created>
  <dcterms:modified xsi:type="dcterms:W3CDTF">2022-06-17T04:01:42Z</dcterms:modified>
</cp:coreProperties>
</file>